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256" r:id="rId2"/>
    <p:sldId id="257" r:id="rId3"/>
    <p:sldId id="274" r:id="rId4"/>
    <p:sldId id="258" r:id="rId5"/>
    <p:sldId id="264" r:id="rId6"/>
    <p:sldId id="269" r:id="rId7"/>
    <p:sldId id="266" r:id="rId8"/>
    <p:sldId id="283" r:id="rId9"/>
    <p:sldId id="286" r:id="rId10"/>
    <p:sldId id="268" r:id="rId11"/>
    <p:sldId id="270" r:id="rId12"/>
    <p:sldId id="290" r:id="rId13"/>
    <p:sldId id="287" r:id="rId14"/>
    <p:sldId id="288" r:id="rId15"/>
    <p:sldId id="284" r:id="rId16"/>
    <p:sldId id="273" r:id="rId17"/>
    <p:sldId id="291" r:id="rId18"/>
    <p:sldId id="280" r:id="rId19"/>
    <p:sldId id="279" r:id="rId20"/>
    <p:sldId id="305" r:id="rId21"/>
    <p:sldId id="282" r:id="rId22"/>
    <p:sldId id="301" r:id="rId23"/>
    <p:sldId id="302" r:id="rId24"/>
    <p:sldId id="303" r:id="rId25"/>
    <p:sldId id="277" r:id="rId26"/>
    <p:sldId id="299" r:id="rId27"/>
    <p:sldId id="300" r:id="rId28"/>
    <p:sldId id="306" r:id="rId29"/>
    <p:sldId id="307" r:id="rId30"/>
    <p:sldId id="298" r:id="rId31"/>
    <p:sldId id="304" r:id="rId32"/>
    <p:sldId id="262" r:id="rId33"/>
    <p:sldId id="294" r:id="rId3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DC500"/>
    <a:srgbClr val="FCEDC4"/>
    <a:srgbClr val="EC4E00"/>
    <a:srgbClr val="C00000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3201"/>
  </p:normalViewPr>
  <p:slideViewPr>
    <p:cSldViewPr>
      <p:cViewPr varScale="1">
        <p:scale>
          <a:sx n="92" d="100"/>
          <a:sy n="92" d="100"/>
        </p:scale>
        <p:origin x="784" y="1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1" i="0">
                <a:latin typeface="NanumSquareOTF Bold" panose="020B0600000101010101" pitchFamily="34" charset="-127"/>
                <a:ea typeface="NanumSquareOTF Bold" panose="020B0600000101010101" pitchFamily="34" charset="-127"/>
              </a:defRPr>
            </a:lvl1pPr>
          </a:lstStyle>
          <a:p>
            <a:endParaRPr kumimoji="1"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1" i="0">
                <a:latin typeface="NanumSquareOTF Bold" panose="020B0600000101010101" pitchFamily="34" charset="-127"/>
                <a:ea typeface="NanumSquareOTF Bold" panose="020B0600000101010101" pitchFamily="34" charset="-127"/>
              </a:defRPr>
            </a:lvl1pPr>
          </a:lstStyle>
          <a:p>
            <a:fld id="{717A03B1-2BEF-F449-863B-54C8697872D4}" type="datetimeFigureOut">
              <a:rPr kumimoji="1" lang="ko-KR" altLang="en-US" smtClean="0"/>
              <a:pPr/>
              <a:t>2020. 3. 20.</a:t>
            </a:fld>
            <a:endParaRPr kumimoji="1"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1" i="0">
                <a:latin typeface="NanumSquareOTF Bold" panose="020B0600000101010101" pitchFamily="34" charset="-127"/>
                <a:ea typeface="NanumSquareOTF Bold" panose="020B0600000101010101" pitchFamily="34" charset="-127"/>
              </a:defRPr>
            </a:lvl1pPr>
          </a:lstStyle>
          <a:p>
            <a:endParaRPr kumimoji="1"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1" i="0">
                <a:latin typeface="NanumSquareOTF Bold" panose="020B0600000101010101" pitchFamily="34" charset="-127"/>
                <a:ea typeface="NanumSquareOTF Bold" panose="020B0600000101010101" pitchFamily="34" charset="-127"/>
              </a:defRPr>
            </a:lvl1pPr>
          </a:lstStyle>
          <a:p>
            <a:fld id="{DE7EE341-5B27-0A41-9ADB-311EDE962537}" type="slidenum">
              <a:rPr kumimoji="1" lang="ko-KR" altLang="en-US" smtClean="0"/>
              <a:pPr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565737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b="1" i="0" kern="1200">
        <a:solidFill>
          <a:schemeClr val="tx1"/>
        </a:solidFill>
        <a:latin typeface="NanumSquareOTF Bold" panose="020B0600000101010101" pitchFamily="34" charset="-127"/>
        <a:ea typeface="NanumSquareOTF Bold" panose="020B0600000101010101" pitchFamily="34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7EE341-5B27-0A41-9ADB-311EDE962537}" type="slidenum">
              <a:rPr kumimoji="1" lang="ko-KR" altLang="en-US" smtClean="0"/>
              <a:t>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263627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kern="1200" dirty="0">
              <a:solidFill>
                <a:schemeClr val="tx1"/>
              </a:solidFill>
              <a:effectLst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7EE341-5B27-0A41-9ADB-311EDE962537}" type="slidenum">
              <a:rPr kumimoji="1" lang="ko-KR" altLang="en-US" smtClean="0"/>
              <a:t>11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085227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kern="1200" dirty="0">
              <a:solidFill>
                <a:schemeClr val="tx1"/>
              </a:solidFill>
              <a:effectLst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7EE341-5B27-0A41-9ADB-311EDE962537}" type="slidenum">
              <a:rPr kumimoji="1" lang="ko-KR" altLang="en-US" smtClean="0"/>
              <a:t>12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735192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kern="1200" dirty="0">
              <a:solidFill>
                <a:schemeClr val="tx1"/>
              </a:solidFill>
              <a:effectLst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7EE341-5B27-0A41-9ADB-311EDE962537}" type="slidenum">
              <a:rPr kumimoji="1" lang="ko-KR" altLang="en-US" smtClean="0"/>
              <a:t>13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491113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kern="1200" dirty="0">
              <a:solidFill>
                <a:schemeClr val="tx1"/>
              </a:solidFill>
              <a:effectLst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7EE341-5B27-0A41-9ADB-311EDE962537}" type="slidenum">
              <a:rPr kumimoji="1" lang="ko-KR" altLang="en-US" smtClean="0"/>
              <a:t>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854094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kern="1200" dirty="0">
              <a:solidFill>
                <a:schemeClr val="tx1"/>
              </a:solidFill>
              <a:effectLst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7EE341-5B27-0A41-9ADB-311EDE962537}" type="slidenum">
              <a:rPr kumimoji="1" lang="ko-KR" altLang="en-US" smtClean="0"/>
              <a:t>15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418809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kern="1200" dirty="0">
              <a:solidFill>
                <a:schemeClr val="tx1"/>
              </a:solidFill>
              <a:effectLst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7EE341-5B27-0A41-9ADB-311EDE962537}" type="slidenum">
              <a:rPr kumimoji="1" lang="ko-KR" altLang="en-US" smtClean="0"/>
              <a:t>16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528511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kern="1200" dirty="0">
              <a:solidFill>
                <a:schemeClr val="tx1"/>
              </a:solidFill>
              <a:effectLst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7EE341-5B27-0A41-9ADB-311EDE962537}" type="slidenum">
              <a:rPr kumimoji="1" lang="ko-KR" altLang="en-US" smtClean="0"/>
              <a:t>17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590272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kern="1200" dirty="0">
              <a:solidFill>
                <a:schemeClr val="tx1"/>
              </a:solidFill>
              <a:effectLst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7EE341-5B27-0A41-9ADB-311EDE962537}" type="slidenum">
              <a:rPr kumimoji="1" lang="ko-KR" altLang="en-US" smtClean="0"/>
              <a:t>18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78575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kern="1200" dirty="0">
              <a:solidFill>
                <a:schemeClr val="tx1"/>
              </a:solidFill>
              <a:effectLst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7EE341-5B27-0A41-9ADB-311EDE962537}" type="slidenum">
              <a:rPr kumimoji="1" lang="ko-KR" altLang="en-US" smtClean="0"/>
              <a:t>19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3118333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kern="1200" dirty="0">
              <a:solidFill>
                <a:schemeClr val="tx1"/>
              </a:solidFill>
              <a:effectLst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7EE341-5B27-0A41-9ADB-311EDE962537}" type="slidenum">
              <a:rPr kumimoji="1" lang="ko-KR" altLang="en-US" smtClean="0"/>
              <a:t>20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090119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kern="1200" dirty="0">
              <a:solidFill>
                <a:schemeClr val="tx1"/>
              </a:solidFill>
              <a:effectLst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7EE341-5B27-0A41-9ADB-311EDE962537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876992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kern="1200" dirty="0">
              <a:solidFill>
                <a:schemeClr val="tx1"/>
              </a:solidFill>
              <a:effectLst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7EE341-5B27-0A41-9ADB-311EDE962537}" type="slidenum">
              <a:rPr kumimoji="1" lang="ko-KR" altLang="en-US" smtClean="0"/>
              <a:t>21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3283323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kern="1200" dirty="0">
              <a:solidFill>
                <a:schemeClr val="tx1"/>
              </a:solidFill>
              <a:effectLst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7EE341-5B27-0A41-9ADB-311EDE962537}" type="slidenum">
              <a:rPr kumimoji="1" lang="ko-KR" altLang="en-US" smtClean="0"/>
              <a:t>22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4900197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kern="1200" dirty="0">
              <a:solidFill>
                <a:schemeClr val="tx1"/>
              </a:solidFill>
              <a:effectLst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7EE341-5B27-0A41-9ADB-311EDE962537}" type="slidenum">
              <a:rPr kumimoji="1" lang="ko-KR" altLang="en-US" smtClean="0"/>
              <a:t>23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0598478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kern="1200" dirty="0">
              <a:solidFill>
                <a:schemeClr val="tx1"/>
              </a:solidFill>
              <a:effectLst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7EE341-5B27-0A41-9ADB-311EDE962537}" type="slidenum">
              <a:rPr kumimoji="1" lang="ko-KR" altLang="en-US" smtClean="0"/>
              <a:t>24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9101090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kern="1200" dirty="0">
              <a:solidFill>
                <a:schemeClr val="tx1"/>
              </a:solidFill>
              <a:effectLst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7EE341-5B27-0A41-9ADB-311EDE962537}" type="slidenum">
              <a:rPr kumimoji="1" lang="ko-KR" altLang="en-US" smtClean="0"/>
              <a:t>25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2536608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kern="1200" dirty="0">
              <a:solidFill>
                <a:schemeClr val="tx1"/>
              </a:solidFill>
              <a:effectLst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7EE341-5B27-0A41-9ADB-311EDE962537}" type="slidenum">
              <a:rPr kumimoji="1" lang="ko-KR" altLang="en-US" smtClean="0"/>
              <a:t>26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3784907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kern="1200" dirty="0">
              <a:solidFill>
                <a:schemeClr val="tx1"/>
              </a:solidFill>
              <a:effectLst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7EE341-5B27-0A41-9ADB-311EDE962537}" type="slidenum">
              <a:rPr kumimoji="1" lang="ko-KR" altLang="en-US" smtClean="0"/>
              <a:t>27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4095424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kern="1200" dirty="0">
              <a:solidFill>
                <a:schemeClr val="tx1"/>
              </a:solidFill>
              <a:effectLst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7EE341-5B27-0A41-9ADB-311EDE962537}" type="slidenum">
              <a:rPr kumimoji="1" lang="ko-KR" altLang="en-US" smtClean="0"/>
              <a:t>28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9743588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kern="1200" dirty="0">
              <a:solidFill>
                <a:schemeClr val="tx1"/>
              </a:solidFill>
              <a:effectLst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7EE341-5B27-0A41-9ADB-311EDE962537}" type="slidenum">
              <a:rPr kumimoji="1" lang="ko-KR" altLang="en-US" smtClean="0"/>
              <a:t>29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5983983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kern="1200" dirty="0">
              <a:solidFill>
                <a:schemeClr val="tx1"/>
              </a:solidFill>
              <a:effectLst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7EE341-5B27-0A41-9ADB-311EDE962537}" type="slidenum">
              <a:rPr kumimoji="1" lang="ko-KR" altLang="en-US" smtClean="0"/>
              <a:t>30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707722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kern="1200" dirty="0">
              <a:solidFill>
                <a:schemeClr val="tx1"/>
              </a:solidFill>
              <a:effectLst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7EE341-5B27-0A41-9ADB-311EDE962537}" type="slidenum">
              <a:rPr kumimoji="1" lang="ko-KR" altLang="en-US" smtClean="0"/>
              <a:t>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9341562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kern="1200" dirty="0">
              <a:solidFill>
                <a:schemeClr val="tx1"/>
              </a:solidFill>
              <a:effectLst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7EE341-5B27-0A41-9ADB-311EDE962537}" type="slidenum">
              <a:rPr kumimoji="1" lang="ko-KR" altLang="en-US" smtClean="0"/>
              <a:t>31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3139804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7EE341-5B27-0A41-9ADB-311EDE962537}" type="slidenum">
              <a:rPr kumimoji="1" lang="ko-KR" altLang="en-US" smtClean="0"/>
              <a:t>32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4753576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kern="1200" dirty="0">
              <a:solidFill>
                <a:schemeClr val="tx1"/>
              </a:solidFill>
              <a:effectLst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7EE341-5B27-0A41-9ADB-311EDE962537}" type="slidenum">
              <a:rPr kumimoji="1" lang="ko-KR" altLang="en-US" smtClean="0"/>
              <a:t>33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664875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kern="1200" dirty="0">
              <a:solidFill>
                <a:schemeClr val="tx1"/>
              </a:solidFill>
              <a:effectLst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7EE341-5B27-0A41-9ADB-311EDE962537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501570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kern="1200" dirty="0">
              <a:solidFill>
                <a:schemeClr val="tx1"/>
              </a:solidFill>
              <a:effectLst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7EE341-5B27-0A41-9ADB-311EDE962537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247652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kern="1200" dirty="0">
              <a:solidFill>
                <a:schemeClr val="tx1"/>
              </a:solidFill>
              <a:effectLst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7EE341-5B27-0A41-9ADB-311EDE962537}" type="slidenum">
              <a:rPr kumimoji="1" lang="ko-KR" altLang="en-US" smtClean="0"/>
              <a:t>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15612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kern="1200" dirty="0">
              <a:solidFill>
                <a:schemeClr val="tx1"/>
              </a:solidFill>
              <a:effectLst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7EE341-5B27-0A41-9ADB-311EDE962537}" type="slidenum">
              <a:rPr kumimoji="1" lang="ko-KR" altLang="en-US" smtClean="0"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938713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kern="1200" dirty="0">
              <a:solidFill>
                <a:schemeClr val="tx1"/>
              </a:solidFill>
              <a:effectLst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7EE341-5B27-0A41-9ADB-311EDE962537}" type="slidenum">
              <a:rPr kumimoji="1" lang="ko-KR" altLang="en-US" smtClean="0"/>
              <a:t>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966520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kern="1200" dirty="0">
              <a:solidFill>
                <a:schemeClr val="tx1"/>
              </a:solidFill>
              <a:effectLst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7EE341-5B27-0A41-9ADB-311EDE962537}" type="slidenum">
              <a:rPr kumimoji="1" lang="ko-KR" altLang="en-US" smtClean="0"/>
              <a:t>10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665742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44708-CD6E-4CB7-9EFB-132642F370B9}" type="datetimeFigureOut">
              <a:rPr lang="ko-KR" altLang="en-US" smtClean="0"/>
              <a:t>2020. 3. 20.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C8C05-1E76-4363-AAB8-FAEA59203A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49571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44708-CD6E-4CB7-9EFB-132642F370B9}" type="datetimeFigureOut">
              <a:rPr lang="ko-KR" altLang="en-US" smtClean="0"/>
              <a:t>2020. 3. 20.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C8C05-1E76-4363-AAB8-FAEA59203A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09134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44708-CD6E-4CB7-9EFB-132642F370B9}" type="datetimeFigureOut">
              <a:rPr lang="ko-KR" altLang="en-US" smtClean="0"/>
              <a:t>2020. 3. 20.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C8C05-1E76-4363-AAB8-FAEA59203A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45605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44708-CD6E-4CB7-9EFB-132642F370B9}" type="datetimeFigureOut">
              <a:rPr lang="ko-KR" altLang="en-US" smtClean="0"/>
              <a:t>2020. 3. 20.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C8C05-1E76-4363-AAB8-FAEA59203A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07143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44708-CD6E-4CB7-9EFB-132642F370B9}" type="datetimeFigureOut">
              <a:rPr lang="ko-KR" altLang="en-US" smtClean="0"/>
              <a:t>2020. 3. 20.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C8C05-1E76-4363-AAB8-FAEA59203A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56748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44708-CD6E-4CB7-9EFB-132642F370B9}" type="datetimeFigureOut">
              <a:rPr lang="ko-KR" altLang="en-US" smtClean="0"/>
              <a:t>2020. 3. 20.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C8C05-1E76-4363-AAB8-FAEA59203A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56505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44708-CD6E-4CB7-9EFB-132642F370B9}" type="datetimeFigureOut">
              <a:rPr lang="ko-KR" altLang="en-US" smtClean="0"/>
              <a:t>2020. 3. 20.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C8C05-1E76-4363-AAB8-FAEA59203A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6635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44708-CD6E-4CB7-9EFB-132642F370B9}" type="datetimeFigureOut">
              <a:rPr lang="ko-KR" altLang="en-US" smtClean="0"/>
              <a:t>2020. 3. 20.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C8C05-1E76-4363-AAB8-FAEA59203A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98626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44708-CD6E-4CB7-9EFB-132642F370B9}" type="datetimeFigureOut">
              <a:rPr lang="ko-KR" altLang="en-US" smtClean="0"/>
              <a:t>2020. 3. 20.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C8C05-1E76-4363-AAB8-FAEA59203A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92646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44708-CD6E-4CB7-9EFB-132642F370B9}" type="datetimeFigureOut">
              <a:rPr lang="ko-KR" altLang="en-US" smtClean="0"/>
              <a:t>2020. 3. 20.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C8C05-1E76-4363-AAB8-FAEA59203A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70099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44708-CD6E-4CB7-9EFB-132642F370B9}" type="datetimeFigureOut">
              <a:rPr lang="ko-KR" altLang="en-US" smtClean="0"/>
              <a:t>2020. 3. 20.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C8C05-1E76-4363-AAB8-FAEA59203A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4326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>
                <a:solidFill>
                  <a:schemeClr val="tx1">
                    <a:tint val="75000"/>
                  </a:schemeClr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defRPr>
            </a:lvl1pPr>
          </a:lstStyle>
          <a:p>
            <a:fld id="{7E844708-CD6E-4CB7-9EFB-132642F370B9}" type="datetimeFigureOut">
              <a:rPr lang="ko-KR" altLang="en-US" smtClean="0"/>
              <a:pPr/>
              <a:t>2020. 3. 20.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>
                <a:solidFill>
                  <a:schemeClr val="tx1">
                    <a:tint val="75000"/>
                  </a:schemeClr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>
                <a:solidFill>
                  <a:schemeClr val="tx1">
                    <a:tint val="75000"/>
                  </a:schemeClr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defRPr>
            </a:lvl1pPr>
          </a:lstStyle>
          <a:p>
            <a:fld id="{031C8C05-1E76-4363-AAB8-FAEA59203AFA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11428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b="1" i="0" kern="1200">
          <a:solidFill>
            <a:schemeClr val="tx1"/>
          </a:solidFill>
          <a:latin typeface="NanumSquareOTF Bold" panose="020B0600000101010101" pitchFamily="34" charset="-127"/>
          <a:ea typeface="NanumSquareOTF Bold" panose="020B0600000101010101" pitchFamily="34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b="1" i="0" kern="1200">
          <a:solidFill>
            <a:schemeClr val="tx1"/>
          </a:solidFill>
          <a:latin typeface="NanumSquareOTF Bold" panose="020B0600000101010101" pitchFamily="34" charset="-127"/>
          <a:ea typeface="NanumSquareOTF Bold" panose="020B0600000101010101" pitchFamily="34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b="1" i="0" kern="1200">
          <a:solidFill>
            <a:schemeClr val="tx1"/>
          </a:solidFill>
          <a:latin typeface="NanumSquareOTF Bold" panose="020B0600000101010101" pitchFamily="34" charset="-127"/>
          <a:ea typeface="NanumSquareOTF Bold" panose="020B0600000101010101" pitchFamily="34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b="1" i="0" kern="1200">
          <a:solidFill>
            <a:schemeClr val="tx1"/>
          </a:solidFill>
          <a:latin typeface="NanumSquareOTF Bold" panose="020B0600000101010101" pitchFamily="34" charset="-127"/>
          <a:ea typeface="NanumSquareOTF Bold" panose="020B0600000101010101" pitchFamily="34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b="1" i="0" kern="1200">
          <a:solidFill>
            <a:schemeClr val="tx1"/>
          </a:solidFill>
          <a:latin typeface="NanumSquareOTF Bold" panose="020B0600000101010101" pitchFamily="34" charset="-127"/>
          <a:ea typeface="NanumSquareOTF Bold" panose="020B0600000101010101" pitchFamily="34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b="1" i="0" kern="1200">
          <a:solidFill>
            <a:schemeClr val="tx1"/>
          </a:solidFill>
          <a:latin typeface="NanumSquareOTF Bold" panose="020B0600000101010101" pitchFamily="34" charset="-127"/>
          <a:ea typeface="NanumSquareOTF Bold" panose="020B0600000101010101" pitchFamily="34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slide" Target="slide3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png"/><Relationship Id="rId4" Type="http://schemas.openxmlformats.org/officeDocument/2006/relationships/image" Target="../media/image39.tif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tif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tif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4" Type="http://schemas.openxmlformats.org/officeDocument/2006/relationships/slide" Target="slide1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tiff"/><Relationship Id="rId5" Type="http://schemas.openxmlformats.org/officeDocument/2006/relationships/image" Target="../media/image5.png"/><Relationship Id="rId4" Type="http://schemas.openxmlformats.org/officeDocument/2006/relationships/image" Target="../media/image4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userpc\Desktop\토마토누끼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6295" y="3933056"/>
            <a:ext cx="1295434" cy="1049284"/>
          </a:xfrm>
          <a:prstGeom prst="rect">
            <a:avLst/>
          </a:prstGeom>
          <a:noFill/>
          <a:effectLst>
            <a:outerShdw blurRad="215900" dist="241300" dir="4740000" sx="63000" sy="63000" algn="ctr" rotWithShape="0">
              <a:schemeClr val="accent2">
                <a:lumMod val="50000"/>
                <a:alpha val="69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0" y="0"/>
            <a:ext cx="12192000" cy="32849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5" name="이등변 삼각형 4"/>
          <p:cNvSpPr/>
          <p:nvPr/>
        </p:nvSpPr>
        <p:spPr>
          <a:xfrm rot="10800000">
            <a:off x="5869895" y="3140968"/>
            <a:ext cx="668234" cy="576064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816178" y="5661248"/>
            <a:ext cx="4775666" cy="8833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팀명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: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ko-KR" altLang="en-US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토마토마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(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김준회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, </a:t>
            </a:r>
            <a:r>
              <a:rPr lang="ko-KR" altLang="en-US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연제호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, </a:t>
            </a:r>
            <a:r>
              <a:rPr lang="ko-KR" altLang="en-US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정다영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, </a:t>
            </a:r>
            <a:r>
              <a:rPr lang="ko-KR" altLang="en-US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추영은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)</a:t>
            </a:r>
          </a:p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발표일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: 2020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년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3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월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19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일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091625" y="1822758"/>
            <a:ext cx="622478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600" b="1" dirty="0">
                <a:solidFill>
                  <a:schemeClr val="bg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토마토 가격 예측</a:t>
            </a:r>
            <a:endParaRPr lang="en-US" altLang="ko-KR" sz="6600" b="1" dirty="0">
              <a:solidFill>
                <a:schemeClr val="bg1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096711" y="1412777"/>
            <a:ext cx="42146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[</a:t>
            </a:r>
            <a:r>
              <a:rPr lang="ko-KR" altLang="en-US" sz="2400" dirty="0" err="1">
                <a:solidFill>
                  <a:schemeClr val="bg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러닝스푼즈</a:t>
            </a:r>
            <a:r>
              <a:rPr lang="ko-KR" altLang="en-US" sz="2400" dirty="0">
                <a:solidFill>
                  <a:schemeClr val="bg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 sz="2400" dirty="0">
                <a:solidFill>
                  <a:schemeClr val="bg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1</a:t>
            </a:r>
            <a:r>
              <a:rPr lang="ko-KR" altLang="en-US" sz="2400" dirty="0">
                <a:solidFill>
                  <a:schemeClr val="bg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기 </a:t>
            </a:r>
            <a:r>
              <a:rPr lang="en-US" altLang="ko-KR" sz="2400" dirty="0">
                <a:solidFill>
                  <a:schemeClr val="bg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2</a:t>
            </a:r>
            <a:r>
              <a:rPr lang="ko-KR" altLang="en-US" sz="2400" dirty="0">
                <a:solidFill>
                  <a:schemeClr val="bg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차 프로젝트</a:t>
            </a:r>
            <a:r>
              <a:rPr lang="en-US" altLang="ko-KR" sz="2400" dirty="0">
                <a:solidFill>
                  <a:schemeClr val="bg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]</a:t>
            </a:r>
            <a:endParaRPr lang="ko-KR" altLang="en-US" sz="2400" dirty="0">
              <a:solidFill>
                <a:schemeClr val="bg1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247496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731622" y="1012666"/>
            <a:ext cx="26805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atin typeface="NanumSquareOTF ExtraBold" panose="020B0600000101010101" pitchFamily="34" charset="-127"/>
                <a:ea typeface="NanumSquareOTF ExtraBold" panose="020B0600000101010101" pitchFamily="34" charset="-127"/>
              </a:rPr>
              <a:t>1)</a:t>
            </a:r>
            <a:r>
              <a:rPr lang="ko-KR" altLang="en-US" sz="2400" b="1" dirty="0">
                <a:latin typeface="NanumSquareOTF ExtraBold" panose="020B0600000101010101" pitchFamily="34" charset="-127"/>
                <a:ea typeface="NanumSquareOTF ExtraBold" panose="020B0600000101010101" pitchFamily="34" charset="-127"/>
              </a:rPr>
              <a:t> 대기 오염 데이터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3C5906C-CD2F-8B4E-911D-44F03ED7C552}"/>
              </a:ext>
            </a:extLst>
          </p:cNvPr>
          <p:cNvSpPr/>
          <p:nvPr/>
        </p:nvSpPr>
        <p:spPr>
          <a:xfrm>
            <a:off x="0" y="-12758"/>
            <a:ext cx="12192000" cy="7652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367F31-CF98-1346-9101-8FECE7F91A13}"/>
              </a:ext>
            </a:extLst>
          </p:cNvPr>
          <p:cNvSpPr txBox="1"/>
          <p:nvPr/>
        </p:nvSpPr>
        <p:spPr>
          <a:xfrm>
            <a:off x="0" y="41796"/>
            <a:ext cx="4079776" cy="707886"/>
          </a:xfrm>
          <a:prstGeom prst="rect">
            <a:avLst/>
          </a:prstGeom>
          <a:noFill/>
          <a:effectLst>
            <a:outerShdw dist="38100" dir="4440000" algn="ctr" rotWithShape="0">
              <a:schemeClr val="accent2">
                <a:lumMod val="75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 03. </a:t>
            </a:r>
            <a:r>
              <a:rPr lang="ko-KR" altLang="en-US" sz="4000" b="1" dirty="0">
                <a:solidFill>
                  <a:schemeClr val="bg1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데이터 가공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1E773A-DE02-C54D-AD51-F1E31B89B8BC}"/>
              </a:ext>
            </a:extLst>
          </p:cNvPr>
          <p:cNvSpPr txBox="1"/>
          <p:nvPr/>
        </p:nvSpPr>
        <p:spPr>
          <a:xfrm>
            <a:off x="1661578" y="5445224"/>
            <a:ext cx="8868844" cy="971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2016</a:t>
            </a:r>
            <a:r>
              <a:rPr lang="ko-KR" altLang="en-US" sz="20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년부터 세종특별자치시의 대기오염 데이터 측정</a:t>
            </a:r>
            <a:endParaRPr lang="en-US" altLang="ko-KR" sz="2000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→ 일조량 데이터에는 세종특별자치시 구분이 되어 있지 않아 충청남도로 수정</a:t>
            </a:r>
            <a:endParaRPr lang="en-US" altLang="ko-KR" sz="2000" b="1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87AD4CBC-DCCF-A14F-9EC9-99D8360A1BB0}"/>
              </a:ext>
            </a:extLst>
          </p:cNvPr>
          <p:cNvGrpSpPr/>
          <p:nvPr/>
        </p:nvGrpSpPr>
        <p:grpSpPr>
          <a:xfrm>
            <a:off x="687529" y="1656286"/>
            <a:ext cx="10816942" cy="3536074"/>
            <a:chOff x="724607" y="1656286"/>
            <a:chExt cx="10816942" cy="3536074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7197099E-3433-0E47-9077-E07C3104774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4607" y="1656286"/>
              <a:ext cx="7200000" cy="1727999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CC52D83E-B318-224B-9150-81E7B7DC550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41549" y="2531920"/>
              <a:ext cx="7200000" cy="2660440"/>
            </a:xfrm>
            <a:prstGeom prst="rect">
              <a:avLst/>
            </a:prstGeom>
          </p:spPr>
        </p:pic>
        <p:sp>
          <p:nvSpPr>
            <p:cNvPr id="20" name="위로 굽은 화살표[B] 19">
              <a:extLst>
                <a:ext uri="{FF2B5EF4-FFF2-40B4-BE49-F238E27FC236}">
                  <a16:creationId xmlns:a16="http://schemas.microsoft.com/office/drawing/2014/main" id="{B79FB895-6387-0945-9137-DB1C29814D31}"/>
                </a:ext>
              </a:extLst>
            </p:cNvPr>
            <p:cNvSpPr/>
            <p:nvPr/>
          </p:nvSpPr>
          <p:spPr>
            <a:xfrm rot="5400000">
              <a:off x="3096097" y="3463977"/>
              <a:ext cx="1236734" cy="1141583"/>
            </a:xfrm>
            <a:prstGeom prst="bentUpArrow">
              <a:avLst>
                <a:gd name="adj1" fmla="val 50000"/>
                <a:gd name="adj2" fmla="val 50000"/>
                <a:gd name="adj3" fmla="val 20927"/>
              </a:avLst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NanumSquareOTF Bold" panose="020B0600000101010101" pitchFamily="34" charset="-127"/>
                <a:ea typeface="NanumSquareOTF Bold" panose="020B0600000101010101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906722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731622" y="1012666"/>
            <a:ext cx="23230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atin typeface="NanumSquareOTF ExtraBold" panose="020B0600000101010101" pitchFamily="34" charset="-127"/>
                <a:ea typeface="NanumSquareOTF ExtraBold" panose="020B0600000101010101" pitchFamily="34" charset="-127"/>
              </a:rPr>
              <a:t>2)</a:t>
            </a:r>
            <a:r>
              <a:rPr lang="ko-KR" altLang="en-US" sz="2400" b="1" dirty="0">
                <a:latin typeface="NanumSquareOTF ExtraBold" panose="020B0600000101010101" pitchFamily="34" charset="-127"/>
                <a:ea typeface="NanumSquareOTF ExtraBold" panose="020B0600000101010101" pitchFamily="34" charset="-127"/>
              </a:rPr>
              <a:t> 일조량 데이터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3C5906C-CD2F-8B4E-911D-44F03ED7C552}"/>
              </a:ext>
            </a:extLst>
          </p:cNvPr>
          <p:cNvSpPr/>
          <p:nvPr/>
        </p:nvSpPr>
        <p:spPr>
          <a:xfrm>
            <a:off x="0" y="-12758"/>
            <a:ext cx="12192000" cy="7652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367F31-CF98-1346-9101-8FECE7F91A13}"/>
              </a:ext>
            </a:extLst>
          </p:cNvPr>
          <p:cNvSpPr txBox="1"/>
          <p:nvPr/>
        </p:nvSpPr>
        <p:spPr>
          <a:xfrm>
            <a:off x="0" y="41796"/>
            <a:ext cx="4079776" cy="707886"/>
          </a:xfrm>
          <a:prstGeom prst="rect">
            <a:avLst/>
          </a:prstGeom>
          <a:noFill/>
          <a:effectLst>
            <a:outerShdw dist="38100" dir="4440000" algn="ctr" rotWithShape="0">
              <a:schemeClr val="accent2">
                <a:lumMod val="75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 03. </a:t>
            </a:r>
            <a:r>
              <a:rPr lang="ko-KR" altLang="en-US" sz="4000" b="1" dirty="0">
                <a:solidFill>
                  <a:schemeClr val="bg1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데이터 가공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DD900A-53F2-2243-B91A-58CDEA9818BD}"/>
              </a:ext>
            </a:extLst>
          </p:cNvPr>
          <p:cNvSpPr txBox="1"/>
          <p:nvPr/>
        </p:nvSpPr>
        <p:spPr>
          <a:xfrm>
            <a:off x="1409550" y="5445224"/>
            <a:ext cx="9372899" cy="971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합계 일조시간</a:t>
            </a:r>
            <a:r>
              <a:rPr lang="en-US" altLang="ko-KR" sz="20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(</a:t>
            </a:r>
            <a:r>
              <a:rPr lang="en-US" altLang="ko-KR" sz="2000" dirty="0" err="1">
                <a:latin typeface="NanumSquareOTF" panose="020B0600000101010101" pitchFamily="34" charset="-127"/>
                <a:ea typeface="NanumSquareOTF" panose="020B0600000101010101" pitchFamily="34" charset="-127"/>
              </a:rPr>
              <a:t>hr</a:t>
            </a:r>
            <a:r>
              <a:rPr lang="en-US" altLang="ko-KR" sz="20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)</a:t>
            </a:r>
            <a:r>
              <a:rPr lang="ko-KR" altLang="en-US" sz="20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에서 </a:t>
            </a:r>
            <a:r>
              <a:rPr lang="en-US" altLang="ko-KR" sz="20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309</a:t>
            </a:r>
            <a:r>
              <a:rPr lang="ko-KR" altLang="en-US" sz="20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개 </a:t>
            </a:r>
            <a:r>
              <a:rPr lang="ko-KR" altLang="en-US" sz="2000" dirty="0" err="1">
                <a:latin typeface="NanumSquareOTF" panose="020B0600000101010101" pitchFamily="34" charset="-127"/>
                <a:ea typeface="NanumSquareOTF" panose="020B0600000101010101" pitchFamily="34" charset="-127"/>
              </a:rPr>
              <a:t>관측값</a:t>
            </a:r>
            <a:r>
              <a:rPr lang="ko-KR" altLang="en-US" sz="20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없음 </a:t>
            </a:r>
            <a:endParaRPr lang="en-US" altLang="ko-KR" sz="2000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→ 해당 일에 합계 일조시간이 없는 것으로 추측</a:t>
            </a:r>
            <a:r>
              <a:rPr lang="en-US" altLang="ko-KR" sz="2000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,</a:t>
            </a:r>
            <a:r>
              <a:rPr lang="ko-KR" altLang="en-US" sz="2000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 sz="2000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0</a:t>
            </a:r>
            <a:r>
              <a:rPr lang="ko-KR" altLang="en-US" sz="2000" b="1" dirty="0" err="1">
                <a:latin typeface="NanumSquareOTF" panose="020B0600000101010101" pitchFamily="34" charset="-127"/>
                <a:ea typeface="NanumSquareOTF" panose="020B0600000101010101" pitchFamily="34" charset="-127"/>
              </a:rPr>
              <a:t>으로</a:t>
            </a:r>
            <a:r>
              <a:rPr lang="ko-KR" altLang="en-US" sz="2000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처리</a:t>
            </a:r>
            <a:endParaRPr lang="en-US" altLang="ko-KR" sz="2000" b="1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D31DFFAA-89CD-4A4D-B0AD-3A4068B70FCD}"/>
              </a:ext>
            </a:extLst>
          </p:cNvPr>
          <p:cNvGrpSpPr/>
          <p:nvPr/>
        </p:nvGrpSpPr>
        <p:grpSpPr>
          <a:xfrm>
            <a:off x="865694" y="1752997"/>
            <a:ext cx="10460612" cy="3260179"/>
            <a:chOff x="731622" y="1734487"/>
            <a:chExt cx="10460612" cy="3260179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6BF8128A-0D5E-E84A-ACDB-09A712C3A7D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1622" y="1734487"/>
              <a:ext cx="6156466" cy="3260179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9DEAA8A8-5CA9-0746-BF14-F4A155BD02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41600"/>
            <a:stretch/>
          </p:blipFill>
          <p:spPr>
            <a:xfrm>
              <a:off x="7788000" y="2093311"/>
              <a:ext cx="3404234" cy="2542530"/>
            </a:xfrm>
            <a:prstGeom prst="rect">
              <a:avLst/>
            </a:prstGeom>
          </p:spPr>
        </p:pic>
        <p:sp>
          <p:nvSpPr>
            <p:cNvPr id="11" name="오른쪽 화살표[R] 10">
              <a:extLst>
                <a:ext uri="{FF2B5EF4-FFF2-40B4-BE49-F238E27FC236}">
                  <a16:creationId xmlns:a16="http://schemas.microsoft.com/office/drawing/2014/main" id="{AF50B59F-DB9D-774C-AA61-0C848DF84391}"/>
                </a:ext>
              </a:extLst>
            </p:cNvPr>
            <p:cNvSpPr/>
            <p:nvPr/>
          </p:nvSpPr>
          <p:spPr>
            <a:xfrm>
              <a:off x="7121925" y="2824516"/>
              <a:ext cx="461386" cy="1080120"/>
            </a:xfrm>
            <a:prstGeom prst="rightArrow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NanumSquareOTF Bold" panose="020B0600000101010101" pitchFamily="34" charset="-127"/>
                <a:ea typeface="NanumSquareOTF Bold" panose="020B0600000101010101" pitchFamily="34" charset="-127"/>
              </a:endParaRPr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700C2FB6-3F6A-9345-9509-9B86877EB2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22072" y="1741111"/>
            <a:ext cx="3404234" cy="341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1326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731622" y="1012666"/>
            <a:ext cx="24497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atin typeface="NanumSquareOTF ExtraBold" panose="020B0600000101010101" pitchFamily="34" charset="-127"/>
                <a:ea typeface="NanumSquareOTF ExtraBold" panose="020B0600000101010101" pitchFamily="34" charset="-127"/>
              </a:rPr>
              <a:t>3)</a:t>
            </a:r>
            <a:r>
              <a:rPr lang="ko-KR" altLang="en-US" sz="2400" b="1" dirty="0">
                <a:latin typeface="NanumSquareOTF ExtraBold" panose="020B0600000101010101" pitchFamily="34" charset="-127"/>
                <a:ea typeface="NanumSquareOTF ExtraBold" panose="020B0600000101010101" pitchFamily="34" charset="-127"/>
              </a:rPr>
              <a:t> 데이터 </a:t>
            </a:r>
            <a:r>
              <a:rPr lang="en-US" altLang="ko-KR" sz="2400" b="1" dirty="0">
                <a:latin typeface="NanumSquareOTF ExtraBold" panose="020B0600000101010101" pitchFamily="34" charset="-127"/>
                <a:ea typeface="NanumSquareOTF ExtraBold" panose="020B0600000101010101" pitchFamily="34" charset="-127"/>
              </a:rPr>
              <a:t>merge</a:t>
            </a:r>
            <a:endParaRPr lang="ko-KR" altLang="en-US" sz="2400" b="1" dirty="0">
              <a:latin typeface="NanumSquareOTF ExtraBold" panose="020B0600000101010101" pitchFamily="34" charset="-127"/>
              <a:ea typeface="NanumSquareOTF ExtraBold" panose="020B060000010101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3C5906C-CD2F-8B4E-911D-44F03ED7C552}"/>
              </a:ext>
            </a:extLst>
          </p:cNvPr>
          <p:cNvSpPr/>
          <p:nvPr/>
        </p:nvSpPr>
        <p:spPr>
          <a:xfrm>
            <a:off x="0" y="-12758"/>
            <a:ext cx="12192000" cy="7652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367F31-CF98-1346-9101-8FECE7F91A13}"/>
              </a:ext>
            </a:extLst>
          </p:cNvPr>
          <p:cNvSpPr txBox="1"/>
          <p:nvPr/>
        </p:nvSpPr>
        <p:spPr>
          <a:xfrm>
            <a:off x="0" y="41796"/>
            <a:ext cx="4079776" cy="707886"/>
          </a:xfrm>
          <a:prstGeom prst="rect">
            <a:avLst/>
          </a:prstGeom>
          <a:noFill/>
          <a:effectLst>
            <a:outerShdw dist="38100" dir="4440000" algn="ctr" rotWithShape="0">
              <a:schemeClr val="accent2">
                <a:lumMod val="75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 03. </a:t>
            </a:r>
            <a:r>
              <a:rPr lang="ko-KR" altLang="en-US" sz="4000" b="1" dirty="0">
                <a:solidFill>
                  <a:schemeClr val="bg1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데이터 가공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0DF527-C9BA-D94A-92B7-3DB2E84A7383}"/>
              </a:ext>
            </a:extLst>
          </p:cNvPr>
          <p:cNvSpPr txBox="1"/>
          <p:nvPr/>
        </p:nvSpPr>
        <p:spPr>
          <a:xfrm>
            <a:off x="1409550" y="5445224"/>
            <a:ext cx="9372899" cy="971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대기 오염 측정소는 </a:t>
            </a:r>
            <a:r>
              <a:rPr lang="en-US" altLang="ko-KR" sz="20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452</a:t>
            </a:r>
            <a:r>
              <a:rPr lang="ko-KR" altLang="en-US" sz="20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개</a:t>
            </a:r>
            <a:r>
              <a:rPr lang="en-US" altLang="ko-KR" sz="20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,</a:t>
            </a:r>
            <a:r>
              <a:rPr lang="ko-KR" altLang="en-US" sz="20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일조량 측정소는 </a:t>
            </a:r>
            <a:r>
              <a:rPr lang="en-US" altLang="ko-KR" sz="20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96</a:t>
            </a:r>
            <a:r>
              <a:rPr lang="ko-KR" altLang="en-US" sz="20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개로 </a:t>
            </a:r>
            <a:r>
              <a:rPr lang="en-US" altLang="ko-KR" sz="20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merge </a:t>
            </a:r>
            <a:r>
              <a:rPr lang="ko-KR" altLang="en-US" sz="20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시 </a:t>
            </a:r>
            <a:r>
              <a:rPr lang="en-US" altLang="ko-KR" sz="2000" dirty="0" err="1">
                <a:latin typeface="NanumSquareOTF" panose="020B0600000101010101" pitchFamily="34" charset="-127"/>
                <a:ea typeface="NanumSquareOTF" panose="020B0600000101010101" pitchFamily="34" charset="-127"/>
              </a:rPr>
              <a:t>NaN</a:t>
            </a:r>
            <a:r>
              <a:rPr lang="ko-KR" altLang="en-US" sz="20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발생</a:t>
            </a:r>
            <a:endParaRPr lang="en-US" altLang="ko-KR" sz="2000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→ </a:t>
            </a:r>
            <a:r>
              <a:rPr lang="en-US" altLang="ko-KR" sz="2000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‘</a:t>
            </a:r>
            <a:r>
              <a:rPr lang="ko-KR" altLang="en-US" sz="2000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일시</a:t>
            </a:r>
            <a:r>
              <a:rPr lang="en-US" altLang="ko-KR" sz="2000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’</a:t>
            </a:r>
            <a:r>
              <a:rPr lang="ko-KR" altLang="en-US" sz="2000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와  </a:t>
            </a:r>
            <a:r>
              <a:rPr lang="en-US" altLang="ko-KR" sz="2000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‘</a:t>
            </a:r>
            <a:r>
              <a:rPr lang="ko-KR" altLang="en-US" sz="2000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도</a:t>
            </a:r>
            <a:r>
              <a:rPr lang="en-US" altLang="ko-KR" sz="2000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’ </a:t>
            </a:r>
            <a:r>
              <a:rPr lang="ko-KR" altLang="en-US" sz="2000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기준으로 </a:t>
            </a:r>
            <a:r>
              <a:rPr lang="en-US" altLang="ko-KR" sz="2000" b="1" dirty="0" err="1">
                <a:latin typeface="NanumSquareOTF" panose="020B0600000101010101" pitchFamily="34" charset="-127"/>
                <a:ea typeface="NanumSquareOTF" panose="020B0600000101010101" pitchFamily="34" charset="-127"/>
              </a:rPr>
              <a:t>groupby</a:t>
            </a:r>
            <a:r>
              <a:rPr lang="ko-KR" altLang="en-US" sz="2000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처리</a:t>
            </a:r>
            <a:endParaRPr lang="en-US" altLang="ko-KR" sz="2000" b="1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944F7AB-49FF-1347-ADD6-2AE88E671F51}"/>
              </a:ext>
            </a:extLst>
          </p:cNvPr>
          <p:cNvGrpSpPr/>
          <p:nvPr/>
        </p:nvGrpSpPr>
        <p:grpSpPr>
          <a:xfrm>
            <a:off x="1163076" y="1474331"/>
            <a:ext cx="9865847" cy="4015978"/>
            <a:chOff x="1409550" y="1474331"/>
            <a:chExt cx="9865847" cy="4015978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1404850C-1C65-F84E-B9BE-F8952FD9D9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07968" y="1474331"/>
              <a:ext cx="5467429" cy="4015978"/>
            </a:xfrm>
            <a:prstGeom prst="rect">
              <a:avLst/>
            </a:prstGeom>
          </p:spPr>
        </p:pic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C4441CBB-8FFA-7F46-A872-8F390E0DA6C9}"/>
                </a:ext>
              </a:extLst>
            </p:cNvPr>
            <p:cNvGrpSpPr/>
            <p:nvPr/>
          </p:nvGrpSpPr>
          <p:grpSpPr>
            <a:xfrm>
              <a:off x="1409550" y="2312317"/>
              <a:ext cx="3204000" cy="2340007"/>
              <a:chOff x="1409550" y="2159068"/>
              <a:chExt cx="3204000" cy="2340007"/>
            </a:xfrm>
          </p:grpSpPr>
          <p:pic>
            <p:nvPicPr>
              <p:cNvPr id="4" name="그림 3">
                <a:extLst>
                  <a:ext uri="{FF2B5EF4-FFF2-40B4-BE49-F238E27FC236}">
                    <a16:creationId xmlns:a16="http://schemas.microsoft.com/office/drawing/2014/main" id="{CC19C200-A599-834D-934A-20D0A05C95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09550" y="3510186"/>
                <a:ext cx="3204000" cy="988889"/>
              </a:xfrm>
              <a:prstGeom prst="rect">
                <a:avLst/>
              </a:prstGeom>
            </p:spPr>
          </p:pic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52A76E42-679D-0841-8201-A6D49FD7C1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09550" y="2159068"/>
                <a:ext cx="3204000" cy="933449"/>
              </a:xfrm>
              <a:prstGeom prst="rect">
                <a:avLst/>
              </a:prstGeom>
            </p:spPr>
          </p:pic>
        </p:grpSp>
        <p:sp>
          <p:nvSpPr>
            <p:cNvPr id="13" name="오른쪽 화살표[R] 12">
              <a:extLst>
                <a:ext uri="{FF2B5EF4-FFF2-40B4-BE49-F238E27FC236}">
                  <a16:creationId xmlns:a16="http://schemas.microsoft.com/office/drawing/2014/main" id="{24EE8959-3DE1-1748-81F7-0A3EB56DB4B2}"/>
                </a:ext>
              </a:extLst>
            </p:cNvPr>
            <p:cNvSpPr/>
            <p:nvPr/>
          </p:nvSpPr>
          <p:spPr>
            <a:xfrm>
              <a:off x="4980066" y="2942260"/>
              <a:ext cx="461386" cy="1080120"/>
            </a:xfrm>
            <a:prstGeom prst="rightArrow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NanumSquareOTF Bold" panose="020B0600000101010101" pitchFamily="34" charset="-127"/>
                <a:ea typeface="NanumSquareOTF Bold" panose="020B0600000101010101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855224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731622" y="1012666"/>
            <a:ext cx="24497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atin typeface="NanumSquareOTF ExtraBold" panose="020B0600000101010101" pitchFamily="34" charset="-127"/>
                <a:ea typeface="NanumSquareOTF ExtraBold" panose="020B0600000101010101" pitchFamily="34" charset="-127"/>
              </a:rPr>
              <a:t>3)</a:t>
            </a:r>
            <a:r>
              <a:rPr lang="ko-KR" altLang="en-US" sz="2400" b="1" dirty="0">
                <a:latin typeface="NanumSquareOTF ExtraBold" panose="020B0600000101010101" pitchFamily="34" charset="-127"/>
                <a:ea typeface="NanumSquareOTF ExtraBold" panose="020B0600000101010101" pitchFamily="34" charset="-127"/>
              </a:rPr>
              <a:t> 데이터 </a:t>
            </a:r>
            <a:r>
              <a:rPr lang="en-US" altLang="ko-KR" sz="2400" b="1" dirty="0">
                <a:latin typeface="NanumSquareOTF ExtraBold" panose="020B0600000101010101" pitchFamily="34" charset="-127"/>
                <a:ea typeface="NanumSquareOTF ExtraBold" panose="020B0600000101010101" pitchFamily="34" charset="-127"/>
              </a:rPr>
              <a:t>merge</a:t>
            </a:r>
            <a:endParaRPr lang="ko-KR" altLang="en-US" sz="2400" b="1" dirty="0">
              <a:latin typeface="NanumSquareOTF ExtraBold" panose="020B0600000101010101" pitchFamily="34" charset="-127"/>
              <a:ea typeface="NanumSquareOTF ExtraBold" panose="020B060000010101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3C5906C-CD2F-8B4E-911D-44F03ED7C552}"/>
              </a:ext>
            </a:extLst>
          </p:cNvPr>
          <p:cNvSpPr/>
          <p:nvPr/>
        </p:nvSpPr>
        <p:spPr>
          <a:xfrm>
            <a:off x="0" y="-12758"/>
            <a:ext cx="12192000" cy="7652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367F31-CF98-1346-9101-8FECE7F91A13}"/>
              </a:ext>
            </a:extLst>
          </p:cNvPr>
          <p:cNvSpPr txBox="1"/>
          <p:nvPr/>
        </p:nvSpPr>
        <p:spPr>
          <a:xfrm>
            <a:off x="0" y="41796"/>
            <a:ext cx="4079776" cy="707886"/>
          </a:xfrm>
          <a:prstGeom prst="rect">
            <a:avLst/>
          </a:prstGeom>
          <a:noFill/>
          <a:effectLst>
            <a:outerShdw dist="38100" dir="4440000" algn="ctr" rotWithShape="0">
              <a:schemeClr val="accent2">
                <a:lumMod val="75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 03. </a:t>
            </a:r>
            <a:r>
              <a:rPr lang="ko-KR" altLang="en-US" sz="4000" b="1" dirty="0">
                <a:solidFill>
                  <a:schemeClr val="bg1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데이터 가공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0DF527-C9BA-D94A-92B7-3DB2E84A7383}"/>
              </a:ext>
            </a:extLst>
          </p:cNvPr>
          <p:cNvSpPr txBox="1"/>
          <p:nvPr/>
        </p:nvSpPr>
        <p:spPr>
          <a:xfrm>
            <a:off x="1409550" y="5445224"/>
            <a:ext cx="9372899" cy="971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마켓이 열리지 않는 날의 토마토 도매 가격 </a:t>
            </a:r>
            <a:r>
              <a:rPr lang="en-US" altLang="ko-KR" sz="2000" dirty="0" err="1">
                <a:latin typeface="NanumSquareOTF" panose="020B0600000101010101" pitchFamily="34" charset="-127"/>
                <a:ea typeface="NanumSquareOTF" panose="020B0600000101010101" pitchFamily="34" charset="-127"/>
              </a:rPr>
              <a:t>NaN</a:t>
            </a:r>
            <a:r>
              <a:rPr lang="en-US" altLang="ko-KR" sz="20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ko-KR" altLang="en-US" sz="20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발생</a:t>
            </a:r>
            <a:endParaRPr lang="en-US" altLang="ko-KR" sz="2000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→ 마켓이 열리는 일시의 </a:t>
            </a:r>
            <a:r>
              <a:rPr lang="en-US" altLang="ko-KR" sz="2000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‘</a:t>
            </a:r>
            <a:r>
              <a:rPr lang="ko-KR" altLang="en-US" sz="2000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가격</a:t>
            </a:r>
            <a:r>
              <a:rPr lang="en-US" altLang="ko-KR" sz="2000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’</a:t>
            </a:r>
            <a:r>
              <a:rPr lang="ko-KR" altLang="en-US" sz="2000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과 </a:t>
            </a:r>
            <a:r>
              <a:rPr lang="en-US" altLang="ko-KR" sz="2000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‘</a:t>
            </a:r>
            <a:r>
              <a:rPr lang="ko-KR" altLang="en-US" sz="2000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도</a:t>
            </a:r>
            <a:r>
              <a:rPr lang="en-US" altLang="ko-KR" sz="2000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’</a:t>
            </a:r>
            <a:r>
              <a:rPr lang="ko-KR" altLang="en-US" sz="2000" b="1" dirty="0" err="1">
                <a:latin typeface="NanumSquareOTF" panose="020B0600000101010101" pitchFamily="34" charset="-127"/>
                <a:ea typeface="NanumSquareOTF" panose="020B0600000101010101" pitchFamily="34" charset="-127"/>
              </a:rPr>
              <a:t>를</a:t>
            </a:r>
            <a:r>
              <a:rPr lang="ko-KR" altLang="en-US" sz="2000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고려하여 넣음</a:t>
            </a:r>
            <a:endParaRPr lang="en-US" altLang="ko-KR" sz="2000" b="1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E7424107-DB08-5E49-97B1-E8305E355703}"/>
              </a:ext>
            </a:extLst>
          </p:cNvPr>
          <p:cNvGrpSpPr/>
          <p:nvPr/>
        </p:nvGrpSpPr>
        <p:grpSpPr>
          <a:xfrm>
            <a:off x="541108" y="1754522"/>
            <a:ext cx="7200000" cy="3174135"/>
            <a:chOff x="515591" y="1754522"/>
            <a:chExt cx="7200000" cy="3174135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E01E66D3-E749-794A-9B64-272D74F707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5591" y="1754522"/>
              <a:ext cx="7200000" cy="1924753"/>
            </a:xfrm>
            <a:prstGeom prst="rect">
              <a:avLst/>
            </a:prstGeom>
          </p:spPr>
        </p:pic>
        <p:sp>
          <p:nvSpPr>
            <p:cNvPr id="13" name="위로 굽은 화살표[B] 12">
              <a:extLst>
                <a:ext uri="{FF2B5EF4-FFF2-40B4-BE49-F238E27FC236}">
                  <a16:creationId xmlns:a16="http://schemas.microsoft.com/office/drawing/2014/main" id="{13B910A9-E25B-8A45-8553-2DA2BE6B55BA}"/>
                </a:ext>
              </a:extLst>
            </p:cNvPr>
            <p:cNvSpPr/>
            <p:nvPr/>
          </p:nvSpPr>
          <p:spPr>
            <a:xfrm rot="5400000">
              <a:off x="1023508" y="3739498"/>
              <a:ext cx="1236734" cy="1141583"/>
            </a:xfrm>
            <a:prstGeom prst="bentUpArrow">
              <a:avLst>
                <a:gd name="adj1" fmla="val 50000"/>
                <a:gd name="adj2" fmla="val 50000"/>
                <a:gd name="adj3" fmla="val 20927"/>
              </a:avLst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NanumSquareOTF Bold" panose="020B0600000101010101" pitchFamily="34" charset="-127"/>
                <a:ea typeface="NanumSquareOTF Bold" panose="020B0600000101010101" pitchFamily="34" charset="-127"/>
              </a:endParaRPr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F16C9224-3D42-EB4D-A8B5-4A531020F9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3592" y="3577757"/>
            <a:ext cx="8999679" cy="146506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E9AD4FA-AD2E-E343-AA1F-A8160AC45D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88254" y="2619765"/>
            <a:ext cx="3248664" cy="1513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040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731622" y="1012666"/>
            <a:ext cx="24497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atin typeface="NanumSquareOTF ExtraBold" panose="020B0600000101010101" pitchFamily="34" charset="-127"/>
                <a:ea typeface="NanumSquareOTF ExtraBold" panose="020B0600000101010101" pitchFamily="34" charset="-127"/>
              </a:rPr>
              <a:t>3)</a:t>
            </a:r>
            <a:r>
              <a:rPr lang="ko-KR" altLang="en-US" sz="2400" b="1" dirty="0">
                <a:latin typeface="NanumSquareOTF ExtraBold" panose="020B0600000101010101" pitchFamily="34" charset="-127"/>
                <a:ea typeface="NanumSquareOTF ExtraBold" panose="020B0600000101010101" pitchFamily="34" charset="-127"/>
              </a:rPr>
              <a:t> 데이터 </a:t>
            </a:r>
            <a:r>
              <a:rPr lang="en-US" altLang="ko-KR" sz="2400" b="1" dirty="0">
                <a:latin typeface="NanumSquareOTF ExtraBold" panose="020B0600000101010101" pitchFamily="34" charset="-127"/>
                <a:ea typeface="NanumSquareOTF ExtraBold" panose="020B0600000101010101" pitchFamily="34" charset="-127"/>
              </a:rPr>
              <a:t>merge</a:t>
            </a:r>
            <a:endParaRPr lang="ko-KR" altLang="en-US" sz="2400" b="1" dirty="0">
              <a:latin typeface="NanumSquareOTF ExtraBold" panose="020B0600000101010101" pitchFamily="34" charset="-127"/>
              <a:ea typeface="NanumSquareOTF ExtraBold" panose="020B060000010101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3C5906C-CD2F-8B4E-911D-44F03ED7C552}"/>
              </a:ext>
            </a:extLst>
          </p:cNvPr>
          <p:cNvSpPr/>
          <p:nvPr/>
        </p:nvSpPr>
        <p:spPr>
          <a:xfrm>
            <a:off x="0" y="-12758"/>
            <a:ext cx="12192000" cy="7652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367F31-CF98-1346-9101-8FECE7F91A13}"/>
              </a:ext>
            </a:extLst>
          </p:cNvPr>
          <p:cNvSpPr txBox="1"/>
          <p:nvPr/>
        </p:nvSpPr>
        <p:spPr>
          <a:xfrm>
            <a:off x="0" y="41796"/>
            <a:ext cx="4079776" cy="707886"/>
          </a:xfrm>
          <a:prstGeom prst="rect">
            <a:avLst/>
          </a:prstGeom>
          <a:noFill/>
          <a:effectLst>
            <a:outerShdw dist="38100" dir="4440000" algn="ctr" rotWithShape="0">
              <a:schemeClr val="accent2">
                <a:lumMod val="75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 03. </a:t>
            </a:r>
            <a:r>
              <a:rPr lang="ko-KR" altLang="en-US" sz="4000" b="1" dirty="0">
                <a:solidFill>
                  <a:schemeClr val="bg1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데이터 가공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0DF527-C9BA-D94A-92B7-3DB2E84A7383}"/>
              </a:ext>
            </a:extLst>
          </p:cNvPr>
          <p:cNvSpPr txBox="1"/>
          <p:nvPr/>
        </p:nvSpPr>
        <p:spPr>
          <a:xfrm>
            <a:off x="1409550" y="5445224"/>
            <a:ext cx="9372899" cy="971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도매 마켓 지역은 </a:t>
            </a:r>
            <a:r>
              <a:rPr lang="en-US" altLang="ko-KR" sz="20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5</a:t>
            </a:r>
            <a:r>
              <a:rPr lang="ko-KR" altLang="en-US" sz="20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개이나 기상 데이터의 </a:t>
            </a:r>
            <a:r>
              <a:rPr lang="en-US" altLang="ko-KR" sz="20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‘</a:t>
            </a:r>
            <a:r>
              <a:rPr lang="ko-KR" altLang="en-US" sz="20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도</a:t>
            </a:r>
            <a:r>
              <a:rPr lang="en-US" altLang="ko-KR" sz="20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’</a:t>
            </a:r>
            <a:r>
              <a:rPr lang="ko-KR" altLang="en-US" sz="20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는 </a:t>
            </a:r>
            <a:r>
              <a:rPr lang="en-US" altLang="ko-KR" sz="20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16</a:t>
            </a:r>
            <a:r>
              <a:rPr lang="ko-KR" altLang="en-US" sz="20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개로 </a:t>
            </a:r>
            <a:r>
              <a:rPr lang="en-US" altLang="ko-KR" sz="20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merge </a:t>
            </a:r>
            <a:r>
              <a:rPr lang="ko-KR" altLang="en-US" sz="20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시 </a:t>
            </a:r>
            <a:r>
              <a:rPr lang="en-US" altLang="ko-KR" sz="2000">
                <a:latin typeface="NanumSquareOTF" panose="020B0600000101010101" pitchFamily="34" charset="-127"/>
                <a:ea typeface="NanumSquareOTF" panose="020B0600000101010101" pitchFamily="34" charset="-127"/>
              </a:rPr>
              <a:t>NaN</a:t>
            </a:r>
            <a:r>
              <a:rPr lang="ko-KR" altLang="en-US" sz="2000"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ko-KR" altLang="en-US" sz="20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발생</a:t>
            </a:r>
            <a:endParaRPr lang="en-US" altLang="ko-KR" sz="2000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→ 도매 마켓 권역 별로 전국 </a:t>
            </a:r>
            <a:r>
              <a:rPr lang="en-US" altLang="ko-KR" sz="2000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‘</a:t>
            </a:r>
            <a:r>
              <a:rPr lang="ko-KR" altLang="en-US" sz="2000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도</a:t>
            </a:r>
            <a:r>
              <a:rPr lang="en-US" altLang="ko-KR" sz="2000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’</a:t>
            </a:r>
            <a:r>
              <a:rPr lang="ko-KR" altLang="en-US" sz="2000" b="1" dirty="0" err="1">
                <a:latin typeface="NanumSquareOTF" panose="020B0600000101010101" pitchFamily="34" charset="-127"/>
                <a:ea typeface="NanumSquareOTF" panose="020B0600000101010101" pitchFamily="34" charset="-127"/>
              </a:rPr>
              <a:t>를</a:t>
            </a:r>
            <a:r>
              <a:rPr lang="ko-KR" altLang="en-US" sz="2000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 sz="2000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5</a:t>
            </a:r>
            <a:r>
              <a:rPr lang="ko-KR" altLang="en-US" sz="2000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개로 묶음</a:t>
            </a:r>
            <a:endParaRPr lang="en-US" altLang="ko-KR" sz="2000" b="1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C135B33A-3F0C-1F4F-9E24-2599F5C96E32}"/>
              </a:ext>
            </a:extLst>
          </p:cNvPr>
          <p:cNvGrpSpPr/>
          <p:nvPr/>
        </p:nvGrpSpPr>
        <p:grpSpPr>
          <a:xfrm>
            <a:off x="694916" y="1636279"/>
            <a:ext cx="10802168" cy="3585442"/>
            <a:chOff x="695400" y="1723532"/>
            <a:chExt cx="10802168" cy="3585442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22006E06-C237-4146-8402-CB21137E22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5400" y="1723532"/>
              <a:ext cx="7200000" cy="1924753"/>
            </a:xfrm>
            <a:prstGeom prst="rect">
              <a:avLst/>
            </a:prstGeom>
          </p:spPr>
        </p:pic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07689016-67A4-624A-8D26-CFCDB465C009}"/>
                </a:ext>
              </a:extLst>
            </p:cNvPr>
            <p:cNvGrpSpPr/>
            <p:nvPr/>
          </p:nvGrpSpPr>
          <p:grpSpPr>
            <a:xfrm>
              <a:off x="4656808" y="3212976"/>
              <a:ext cx="6840760" cy="2095998"/>
              <a:chOff x="839416" y="2667001"/>
              <a:chExt cx="9533219" cy="2920963"/>
            </a:xfrm>
          </p:grpSpPr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347BA266-E329-4547-9374-FC8AFFB9B0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39416" y="3629564"/>
                <a:ext cx="6609600" cy="1958400"/>
              </a:xfrm>
              <a:prstGeom prst="rect">
                <a:avLst/>
              </a:prstGeom>
            </p:spPr>
          </p:pic>
          <p:pic>
            <p:nvPicPr>
              <p:cNvPr id="4" name="그림 3">
                <a:extLst>
                  <a:ext uri="{FF2B5EF4-FFF2-40B4-BE49-F238E27FC236}">
                    <a16:creationId xmlns:a16="http://schemas.microsoft.com/office/drawing/2014/main" id="{DA79C2DA-4E15-554B-931D-F6F2951D04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63600" y="2667001"/>
                <a:ext cx="6609600" cy="962563"/>
              </a:xfrm>
              <a:prstGeom prst="rect">
                <a:avLst/>
              </a:prstGeom>
            </p:spPr>
          </p:pic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EF52DA76-D08F-F141-A70F-ACF64B5368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523670" y="2667001"/>
                <a:ext cx="2848965" cy="2916000"/>
              </a:xfrm>
              <a:prstGeom prst="rect">
                <a:avLst/>
              </a:prstGeom>
            </p:spPr>
          </p:pic>
        </p:grpSp>
        <p:sp>
          <p:nvSpPr>
            <p:cNvPr id="13" name="위로 굽은 화살표[B] 12">
              <a:extLst>
                <a:ext uri="{FF2B5EF4-FFF2-40B4-BE49-F238E27FC236}">
                  <a16:creationId xmlns:a16="http://schemas.microsoft.com/office/drawing/2014/main" id="{0FFFADAF-10C5-2D46-8C31-1CDCFDB37A43}"/>
                </a:ext>
              </a:extLst>
            </p:cNvPr>
            <p:cNvSpPr/>
            <p:nvPr/>
          </p:nvSpPr>
          <p:spPr>
            <a:xfrm rot="5400000">
              <a:off x="3414079" y="3690184"/>
              <a:ext cx="1236734" cy="1141583"/>
            </a:xfrm>
            <a:prstGeom prst="bentUpArrow">
              <a:avLst>
                <a:gd name="adj1" fmla="val 50000"/>
                <a:gd name="adj2" fmla="val 50000"/>
                <a:gd name="adj3" fmla="val 20927"/>
              </a:avLst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NanumSquareOTF Bold" panose="020B0600000101010101" pitchFamily="34" charset="-127"/>
                <a:ea typeface="NanumSquareOTF Bold" panose="020B0600000101010101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234998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731622" y="1012666"/>
            <a:ext cx="50043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NanumSquareOTF ExtraBold" panose="020B0600000101010101" pitchFamily="34" charset="-127"/>
                <a:ea typeface="NanumSquareOTF ExtraBold" panose="020B0600000101010101" pitchFamily="34" charset="-127"/>
              </a:rPr>
              <a:t>4)</a:t>
            </a:r>
            <a:r>
              <a:rPr lang="ko-KR" altLang="en-US" sz="2400" b="1" dirty="0">
                <a:latin typeface="NanumSquareOTF ExtraBold" panose="020B0600000101010101" pitchFamily="34" charset="-127"/>
                <a:ea typeface="NanumSquareOTF ExtraBold" panose="020B0600000101010101" pitchFamily="34" charset="-127"/>
              </a:rPr>
              <a:t> 데이터 분할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3C5906C-CD2F-8B4E-911D-44F03ED7C552}"/>
              </a:ext>
            </a:extLst>
          </p:cNvPr>
          <p:cNvSpPr/>
          <p:nvPr/>
        </p:nvSpPr>
        <p:spPr>
          <a:xfrm>
            <a:off x="0" y="-12758"/>
            <a:ext cx="12192000" cy="7652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367F31-CF98-1346-9101-8FECE7F91A13}"/>
              </a:ext>
            </a:extLst>
          </p:cNvPr>
          <p:cNvSpPr txBox="1"/>
          <p:nvPr/>
        </p:nvSpPr>
        <p:spPr>
          <a:xfrm>
            <a:off x="0" y="41796"/>
            <a:ext cx="5591944" cy="707886"/>
          </a:xfrm>
          <a:prstGeom prst="rect">
            <a:avLst/>
          </a:prstGeom>
          <a:noFill/>
          <a:effectLst>
            <a:outerShdw dist="38100" dir="4440000" algn="ctr" rotWithShape="0">
              <a:schemeClr val="accent2">
                <a:lumMod val="75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 03. </a:t>
            </a:r>
            <a:r>
              <a:rPr lang="ko-KR" altLang="en-US" sz="4000" b="1" dirty="0">
                <a:solidFill>
                  <a:schemeClr val="bg1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데이터 가공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CF514F2-01D5-3743-821A-663292ED8809}"/>
              </a:ext>
            </a:extLst>
          </p:cNvPr>
          <p:cNvSpPr txBox="1"/>
          <p:nvPr/>
        </p:nvSpPr>
        <p:spPr>
          <a:xfrm>
            <a:off x="731622" y="1760927"/>
            <a:ext cx="7713383" cy="883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2013</a:t>
            </a:r>
            <a:r>
              <a:rPr lang="ko-KR" altLang="en-US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년 </a:t>
            </a:r>
            <a:r>
              <a:rPr lang="en-US" altLang="ko-KR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~</a:t>
            </a:r>
            <a:r>
              <a:rPr lang="ko-KR" altLang="en-US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2017</a:t>
            </a:r>
            <a:r>
              <a:rPr lang="ko-KR" altLang="en-US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년 데이터</a:t>
            </a:r>
            <a:r>
              <a:rPr lang="en-US" altLang="ko-KR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: Training data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2018</a:t>
            </a:r>
            <a:r>
              <a:rPr lang="ko-KR" altLang="en-US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년 데이터 </a:t>
            </a:r>
            <a:r>
              <a:rPr lang="en-US" altLang="ko-KR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:</a:t>
            </a:r>
            <a:r>
              <a:rPr lang="ko-KR" altLang="en-US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Test</a:t>
            </a:r>
            <a:r>
              <a:rPr lang="ko-KR" altLang="en-US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data</a:t>
            </a:r>
            <a:r>
              <a:rPr lang="ko-KR" altLang="en-US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228669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731622" y="1012666"/>
            <a:ext cx="50043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NanumSquareOTF ExtraBold" panose="020B0600000101010101" pitchFamily="34" charset="-127"/>
                <a:ea typeface="NanumSquareOTF ExtraBold" panose="020B0600000101010101" pitchFamily="34" charset="-127"/>
              </a:rPr>
              <a:t>5)</a:t>
            </a:r>
            <a:r>
              <a:rPr lang="ko-KR" altLang="en-US" sz="2400" b="1" dirty="0">
                <a:latin typeface="NanumSquareOTF ExtraBold" panose="020B0600000101010101" pitchFamily="34" charset="-127"/>
                <a:ea typeface="NanumSquareOTF ExtraBold" panose="020B0600000101010101" pitchFamily="34" charset="-127"/>
              </a:rPr>
              <a:t> </a:t>
            </a:r>
            <a:r>
              <a:rPr lang="en-US" altLang="ko-KR" sz="2400" b="1" dirty="0">
                <a:latin typeface="NanumSquareOTF ExtraBold" panose="020B0600000101010101" pitchFamily="34" charset="-127"/>
                <a:ea typeface="NanumSquareOTF ExtraBold" panose="020B0600000101010101" pitchFamily="34" charset="-127"/>
              </a:rPr>
              <a:t>2013</a:t>
            </a:r>
            <a:r>
              <a:rPr lang="ko-KR" altLang="en-US" sz="2400" b="1" dirty="0">
                <a:latin typeface="NanumSquareOTF ExtraBold" panose="020B0600000101010101" pitchFamily="34" charset="-127"/>
                <a:ea typeface="NanumSquareOTF ExtraBold" panose="020B0600000101010101" pitchFamily="34" charset="-127"/>
              </a:rPr>
              <a:t>년 </a:t>
            </a:r>
            <a:r>
              <a:rPr lang="en-US" altLang="ko-KR" sz="2400" b="1" dirty="0">
                <a:latin typeface="NanumSquareOTF ExtraBold" panose="020B0600000101010101" pitchFamily="34" charset="-127"/>
                <a:ea typeface="NanumSquareOTF ExtraBold" panose="020B0600000101010101" pitchFamily="34" charset="-127"/>
              </a:rPr>
              <a:t>~</a:t>
            </a:r>
            <a:r>
              <a:rPr lang="ko-KR" altLang="en-US" sz="2400" b="1" dirty="0">
                <a:latin typeface="NanumSquareOTF ExtraBold" panose="020B0600000101010101" pitchFamily="34" charset="-127"/>
                <a:ea typeface="NanumSquareOTF ExtraBold" panose="020B0600000101010101" pitchFamily="34" charset="-127"/>
              </a:rPr>
              <a:t> </a:t>
            </a:r>
            <a:r>
              <a:rPr lang="en-US" altLang="ko-KR" sz="2400" b="1" dirty="0">
                <a:latin typeface="NanumSquareOTF ExtraBold" panose="020B0600000101010101" pitchFamily="34" charset="-127"/>
                <a:ea typeface="NanumSquareOTF ExtraBold" panose="020B0600000101010101" pitchFamily="34" charset="-127"/>
              </a:rPr>
              <a:t>2017</a:t>
            </a:r>
            <a:r>
              <a:rPr lang="ko-KR" altLang="en-US" sz="2400" b="1" dirty="0">
                <a:latin typeface="NanumSquareOTF ExtraBold" panose="020B0600000101010101" pitchFamily="34" charset="-127"/>
                <a:ea typeface="NanumSquareOTF ExtraBold" panose="020B0600000101010101" pitchFamily="34" charset="-127"/>
              </a:rPr>
              <a:t>년 기초 통계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3C5906C-CD2F-8B4E-911D-44F03ED7C552}"/>
              </a:ext>
            </a:extLst>
          </p:cNvPr>
          <p:cNvSpPr/>
          <p:nvPr/>
        </p:nvSpPr>
        <p:spPr>
          <a:xfrm>
            <a:off x="0" y="-12758"/>
            <a:ext cx="12192000" cy="7652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367F31-CF98-1346-9101-8FECE7F91A13}"/>
              </a:ext>
            </a:extLst>
          </p:cNvPr>
          <p:cNvSpPr txBox="1"/>
          <p:nvPr/>
        </p:nvSpPr>
        <p:spPr>
          <a:xfrm>
            <a:off x="0" y="41796"/>
            <a:ext cx="5591944" cy="707886"/>
          </a:xfrm>
          <a:prstGeom prst="rect">
            <a:avLst/>
          </a:prstGeom>
          <a:noFill/>
          <a:effectLst>
            <a:outerShdw dist="38100" dir="4440000" algn="ctr" rotWithShape="0">
              <a:schemeClr val="accent2">
                <a:lumMod val="75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 03. </a:t>
            </a:r>
            <a:r>
              <a:rPr lang="ko-KR" altLang="en-US" sz="4000" b="1" dirty="0">
                <a:solidFill>
                  <a:schemeClr val="bg1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데이터 가공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04885BD-5B2B-6B45-8E2B-D66B1675BA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2850" y="1854200"/>
            <a:ext cx="9766300" cy="3149600"/>
          </a:xfrm>
          <a:prstGeom prst="rect">
            <a:avLst/>
          </a:prstGeom>
        </p:spPr>
      </p:pic>
      <p:sp>
        <p:nvSpPr>
          <p:cNvPr id="15" name="TextBox 14">
            <a:hlinkClick r:id="rId4" action="ppaction://hlinksldjump"/>
            <a:extLst>
              <a:ext uri="{FF2B5EF4-FFF2-40B4-BE49-F238E27FC236}">
                <a16:creationId xmlns:a16="http://schemas.microsoft.com/office/drawing/2014/main" id="{804863FC-029A-094B-83FF-971D19AC45D7}"/>
              </a:ext>
            </a:extLst>
          </p:cNvPr>
          <p:cNvSpPr txBox="1"/>
          <p:nvPr/>
        </p:nvSpPr>
        <p:spPr>
          <a:xfrm>
            <a:off x="8040216" y="244621"/>
            <a:ext cx="4151784" cy="523220"/>
          </a:xfrm>
          <a:prstGeom prst="rect">
            <a:avLst/>
          </a:prstGeom>
          <a:noFill/>
          <a:effectLst>
            <a:outerShdw dist="38100" dir="4440000" algn="ctr" rotWithShape="0">
              <a:schemeClr val="accent2">
                <a:lumMod val="75000"/>
              </a:schemeClr>
            </a:outerShdw>
          </a:effectLst>
        </p:spPr>
        <p:txBody>
          <a:bodyPr wrap="square" rtlCol="0">
            <a:spAutoFit/>
          </a:bodyPr>
          <a:lstStyle/>
          <a:p>
            <a:pPr algn="r"/>
            <a:r>
              <a:rPr lang="en-US" altLang="ko-KR" sz="2800" b="1" dirty="0">
                <a:solidFill>
                  <a:schemeClr val="bg1">
                    <a:lumMod val="95000"/>
                  </a:schemeClr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 </a:t>
            </a:r>
            <a:r>
              <a:rPr lang="en-US" altLang="ko-KR" sz="2800" b="1" dirty="0">
                <a:solidFill>
                  <a:schemeClr val="bg1">
                    <a:lumMod val="95000"/>
                  </a:schemeClr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[Appendix] </a:t>
            </a:r>
            <a:r>
              <a:rPr lang="ko-KR" altLang="en-US" sz="2800" b="1" dirty="0">
                <a:solidFill>
                  <a:schemeClr val="bg1">
                    <a:lumMod val="95000"/>
                  </a:schemeClr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바로 가기</a:t>
            </a:r>
            <a:endParaRPr lang="ko-KR" altLang="en-US" sz="2800" b="1" dirty="0">
              <a:solidFill>
                <a:schemeClr val="bg1">
                  <a:lumMod val="95000"/>
                </a:schemeClr>
              </a:solidFill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825156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C3C5906C-CD2F-8B4E-911D-44F03ED7C552}"/>
              </a:ext>
            </a:extLst>
          </p:cNvPr>
          <p:cNvSpPr/>
          <p:nvPr/>
        </p:nvSpPr>
        <p:spPr>
          <a:xfrm>
            <a:off x="0" y="-12758"/>
            <a:ext cx="12192000" cy="7652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367F31-CF98-1346-9101-8FECE7F91A13}"/>
              </a:ext>
            </a:extLst>
          </p:cNvPr>
          <p:cNvSpPr txBox="1"/>
          <p:nvPr/>
        </p:nvSpPr>
        <p:spPr>
          <a:xfrm>
            <a:off x="0" y="41796"/>
            <a:ext cx="5591944" cy="707886"/>
          </a:xfrm>
          <a:prstGeom prst="rect">
            <a:avLst/>
          </a:prstGeom>
          <a:noFill/>
          <a:effectLst>
            <a:outerShdw dist="38100" dir="4440000" algn="ctr" rotWithShape="0">
              <a:schemeClr val="accent2">
                <a:lumMod val="75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 03. </a:t>
            </a:r>
            <a:r>
              <a:rPr lang="ko-KR" altLang="en-US" sz="4000" b="1" dirty="0">
                <a:solidFill>
                  <a:schemeClr val="bg1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데이터 가공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9F6E96-6F26-BD49-B746-5176B7C8850F}"/>
              </a:ext>
            </a:extLst>
          </p:cNvPr>
          <p:cNvSpPr txBox="1"/>
          <p:nvPr/>
        </p:nvSpPr>
        <p:spPr>
          <a:xfrm>
            <a:off x="887760" y="1613834"/>
            <a:ext cx="2939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월 평균 토마토 도매 가격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14B06E-4682-C446-BABF-020958CDA15F}"/>
              </a:ext>
            </a:extLst>
          </p:cNvPr>
          <p:cNvSpPr txBox="1"/>
          <p:nvPr/>
        </p:nvSpPr>
        <p:spPr>
          <a:xfrm>
            <a:off x="731622" y="1012666"/>
            <a:ext cx="50043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NanumSquareOTF ExtraBold" panose="020B0600000101010101" pitchFamily="34" charset="-127"/>
                <a:ea typeface="NanumSquareOTF ExtraBold" panose="020B0600000101010101" pitchFamily="34" charset="-127"/>
              </a:rPr>
              <a:t>5)</a:t>
            </a:r>
            <a:r>
              <a:rPr lang="ko-KR" altLang="en-US" sz="2400" b="1" dirty="0">
                <a:latin typeface="NanumSquareOTF ExtraBold" panose="020B0600000101010101" pitchFamily="34" charset="-127"/>
                <a:ea typeface="NanumSquareOTF ExtraBold" panose="020B0600000101010101" pitchFamily="34" charset="-127"/>
              </a:rPr>
              <a:t> </a:t>
            </a:r>
            <a:r>
              <a:rPr lang="en-US" altLang="ko-KR" sz="2400" b="1" dirty="0">
                <a:latin typeface="NanumSquareOTF ExtraBold" panose="020B0600000101010101" pitchFamily="34" charset="-127"/>
                <a:ea typeface="NanumSquareOTF ExtraBold" panose="020B0600000101010101" pitchFamily="34" charset="-127"/>
              </a:rPr>
              <a:t>2013</a:t>
            </a:r>
            <a:r>
              <a:rPr lang="ko-KR" altLang="en-US" sz="2400" b="1" dirty="0">
                <a:latin typeface="NanumSquareOTF ExtraBold" panose="020B0600000101010101" pitchFamily="34" charset="-127"/>
                <a:ea typeface="NanumSquareOTF ExtraBold" panose="020B0600000101010101" pitchFamily="34" charset="-127"/>
              </a:rPr>
              <a:t>년 </a:t>
            </a:r>
            <a:r>
              <a:rPr lang="en-US" altLang="ko-KR" sz="2400" b="1" dirty="0">
                <a:latin typeface="NanumSquareOTF ExtraBold" panose="020B0600000101010101" pitchFamily="34" charset="-127"/>
                <a:ea typeface="NanumSquareOTF ExtraBold" panose="020B0600000101010101" pitchFamily="34" charset="-127"/>
              </a:rPr>
              <a:t>~</a:t>
            </a:r>
            <a:r>
              <a:rPr lang="ko-KR" altLang="en-US" sz="2400" b="1" dirty="0">
                <a:latin typeface="NanumSquareOTF ExtraBold" panose="020B0600000101010101" pitchFamily="34" charset="-127"/>
                <a:ea typeface="NanumSquareOTF ExtraBold" panose="020B0600000101010101" pitchFamily="34" charset="-127"/>
              </a:rPr>
              <a:t> </a:t>
            </a:r>
            <a:r>
              <a:rPr lang="en-US" altLang="ko-KR" sz="2400" b="1" dirty="0">
                <a:latin typeface="NanumSquareOTF ExtraBold" panose="020B0600000101010101" pitchFamily="34" charset="-127"/>
                <a:ea typeface="NanumSquareOTF ExtraBold" panose="020B0600000101010101" pitchFamily="34" charset="-127"/>
              </a:rPr>
              <a:t>2017</a:t>
            </a:r>
            <a:r>
              <a:rPr lang="ko-KR" altLang="en-US" sz="2400" b="1" dirty="0">
                <a:latin typeface="NanumSquareOTF ExtraBold" panose="020B0600000101010101" pitchFamily="34" charset="-127"/>
                <a:ea typeface="NanumSquareOTF ExtraBold" panose="020B0600000101010101" pitchFamily="34" charset="-127"/>
              </a:rPr>
              <a:t>년 기초 통계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5FE284B1-3D04-E24A-AEEF-E9A1ED016C66}"/>
              </a:ext>
            </a:extLst>
          </p:cNvPr>
          <p:cNvGrpSpPr/>
          <p:nvPr/>
        </p:nvGrpSpPr>
        <p:grpSpPr>
          <a:xfrm>
            <a:off x="696000" y="2060848"/>
            <a:ext cx="10800000" cy="4483783"/>
            <a:chOff x="522990" y="2060848"/>
            <a:chExt cx="10800000" cy="4483783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903D5E2-62F0-604B-80ED-FB9778909DAF}"/>
                </a:ext>
              </a:extLst>
            </p:cNvPr>
            <p:cNvSpPr txBox="1"/>
            <p:nvPr/>
          </p:nvSpPr>
          <p:spPr>
            <a:xfrm>
              <a:off x="696001" y="5661248"/>
              <a:ext cx="10453979" cy="8833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i="0" dirty="0">
                  <a:latin typeface="NanumSquareOTF" panose="020B0600000101010101" pitchFamily="34" charset="-127"/>
                  <a:ea typeface="NanumSquareOTF" panose="020B0600000101010101" pitchFamily="34" charset="-127"/>
                </a:rPr>
                <a:t>봄</a:t>
              </a:r>
              <a:r>
                <a:rPr lang="en-US" altLang="ko-KR" i="0" dirty="0">
                  <a:latin typeface="NanumSquareOTF" panose="020B0600000101010101" pitchFamily="34" charset="-127"/>
                  <a:ea typeface="NanumSquareOTF" panose="020B0600000101010101" pitchFamily="34" charset="-127"/>
                </a:rPr>
                <a:t>(2</a:t>
              </a:r>
              <a:r>
                <a:rPr lang="ko-KR" altLang="en-US" i="0" dirty="0">
                  <a:latin typeface="NanumSquareOTF" panose="020B0600000101010101" pitchFamily="34" charset="-127"/>
                  <a:ea typeface="NanumSquareOTF" panose="020B0600000101010101" pitchFamily="34" charset="-127"/>
                </a:rPr>
                <a:t>월</a:t>
              </a:r>
              <a:r>
                <a:rPr lang="en-US" altLang="ko-KR" i="0" dirty="0">
                  <a:latin typeface="NanumSquareOTF" panose="020B0600000101010101" pitchFamily="34" charset="-127"/>
                  <a:ea typeface="NanumSquareOTF" panose="020B0600000101010101" pitchFamily="34" charset="-127"/>
                </a:rPr>
                <a:t>)</a:t>
              </a:r>
              <a:r>
                <a:rPr lang="ko-KR" altLang="en-US" i="0" dirty="0">
                  <a:latin typeface="NanumSquareOTF" panose="020B0600000101010101" pitchFamily="34" charset="-127"/>
                  <a:ea typeface="NanumSquareOTF" panose="020B0600000101010101" pitchFamily="34" charset="-127"/>
                </a:rPr>
                <a:t> 가격 상승</a:t>
              </a:r>
              <a:r>
                <a:rPr lang="en-US" altLang="ko-KR" i="0" dirty="0">
                  <a:latin typeface="NanumSquareOTF" panose="020B0600000101010101" pitchFamily="34" charset="-127"/>
                  <a:ea typeface="NanumSquareOTF" panose="020B0600000101010101" pitchFamily="34" charset="-127"/>
                </a:rPr>
                <a:t>,</a:t>
              </a:r>
              <a:r>
                <a:rPr lang="ko-KR" altLang="en-US" i="0" dirty="0">
                  <a:latin typeface="NanumSquareOTF" panose="020B0600000101010101" pitchFamily="34" charset="-127"/>
                  <a:ea typeface="NanumSquareOTF" panose="020B0600000101010101" pitchFamily="34" charset="-127"/>
                </a:rPr>
                <a:t> 여름</a:t>
              </a:r>
              <a:r>
                <a:rPr lang="en-US" altLang="ko-KR" i="0" dirty="0">
                  <a:latin typeface="NanumSquareOTF" panose="020B0600000101010101" pitchFamily="34" charset="-127"/>
                  <a:ea typeface="NanumSquareOTF" panose="020B0600000101010101" pitchFamily="34" charset="-127"/>
                </a:rPr>
                <a:t>(6</a:t>
              </a:r>
              <a:r>
                <a:rPr lang="ko-KR" altLang="en-US" i="0" dirty="0">
                  <a:latin typeface="NanumSquareOTF" panose="020B0600000101010101" pitchFamily="34" charset="-127"/>
                  <a:ea typeface="NanumSquareOTF" panose="020B0600000101010101" pitchFamily="34" charset="-127"/>
                </a:rPr>
                <a:t>월</a:t>
              </a:r>
              <a:r>
                <a:rPr lang="en-US" altLang="ko-KR" i="0" dirty="0">
                  <a:latin typeface="NanumSquareOTF" panose="020B0600000101010101" pitchFamily="34" charset="-127"/>
                  <a:ea typeface="NanumSquareOTF" panose="020B0600000101010101" pitchFamily="34" charset="-127"/>
                </a:rPr>
                <a:t>)</a:t>
              </a:r>
              <a:r>
                <a:rPr lang="ko-KR" altLang="en-US" i="0" dirty="0">
                  <a:latin typeface="NanumSquareOTF" panose="020B0600000101010101" pitchFamily="34" charset="-127"/>
                  <a:ea typeface="NanumSquareOTF" panose="020B0600000101010101" pitchFamily="34" charset="-127"/>
                </a:rPr>
                <a:t> 가격 하락</a:t>
              </a:r>
              <a:r>
                <a:rPr lang="ko-KR" altLang="en-US" b="0" i="0" dirty="0">
                  <a:latin typeface="NanumSquareOTF" panose="020B0600000101010101" pitchFamily="34" charset="-127"/>
                  <a:ea typeface="NanumSquareOTF" panose="020B0600000101010101" pitchFamily="34" charset="-127"/>
                </a:rPr>
                <a:t> </a:t>
              </a:r>
              <a:endParaRPr lang="en-US" altLang="ko-KR" b="0" i="0" dirty="0">
                <a:latin typeface="NanumSquareOTF" panose="020B0600000101010101" pitchFamily="34" charset="-127"/>
                <a:ea typeface="NanumSquareOTF" panose="020B0600000101010101" pitchFamily="34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b="1" dirty="0">
                  <a:latin typeface="NanumSquareOTF" panose="020B0600000101010101" pitchFamily="34" charset="-127"/>
                  <a:ea typeface="NanumSquareOTF" panose="020B0600000101010101" pitchFamily="34" charset="-127"/>
                </a:rPr>
                <a:t>→ 가격 패턴이 뚜렷한 계절성을 보이고 있음</a:t>
              </a:r>
              <a:endParaRPr lang="en-US" altLang="ko-KR" b="1" dirty="0">
                <a:latin typeface="NanumSquareOTF" panose="020B0600000101010101" pitchFamily="34" charset="-127"/>
                <a:ea typeface="NanumSquareOTF" panose="020B0600000101010101" pitchFamily="34" charset="-127"/>
              </a:endParaRPr>
            </a:p>
          </p:txBody>
        </p: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B68E90C1-FC91-7C4F-BF11-96DD6C6782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2990" y="2060848"/>
              <a:ext cx="10800000" cy="37173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823887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C3C5906C-CD2F-8B4E-911D-44F03ED7C552}"/>
              </a:ext>
            </a:extLst>
          </p:cNvPr>
          <p:cNvSpPr/>
          <p:nvPr/>
        </p:nvSpPr>
        <p:spPr>
          <a:xfrm>
            <a:off x="0" y="-12758"/>
            <a:ext cx="12192000" cy="7652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367F31-CF98-1346-9101-8FECE7F91A13}"/>
              </a:ext>
            </a:extLst>
          </p:cNvPr>
          <p:cNvSpPr txBox="1"/>
          <p:nvPr/>
        </p:nvSpPr>
        <p:spPr>
          <a:xfrm>
            <a:off x="0" y="41796"/>
            <a:ext cx="5591944" cy="707886"/>
          </a:xfrm>
          <a:prstGeom prst="rect">
            <a:avLst/>
          </a:prstGeom>
          <a:noFill/>
          <a:effectLst>
            <a:outerShdw dist="38100" dir="4440000" algn="ctr" rotWithShape="0">
              <a:schemeClr val="accent2">
                <a:lumMod val="75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 03. </a:t>
            </a:r>
            <a:r>
              <a:rPr lang="ko-KR" altLang="en-US" sz="4000" b="1" dirty="0">
                <a:solidFill>
                  <a:schemeClr val="bg1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데이터 가공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E68A29-5331-F343-8431-27F79F7F74C5}"/>
              </a:ext>
            </a:extLst>
          </p:cNvPr>
          <p:cNvSpPr txBox="1"/>
          <p:nvPr/>
        </p:nvSpPr>
        <p:spPr>
          <a:xfrm>
            <a:off x="731622" y="1012666"/>
            <a:ext cx="50043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NanumSquareOTF ExtraBold" panose="020B0600000101010101" pitchFamily="34" charset="-127"/>
                <a:ea typeface="NanumSquareOTF ExtraBold" panose="020B0600000101010101" pitchFamily="34" charset="-127"/>
              </a:rPr>
              <a:t>5)</a:t>
            </a:r>
            <a:r>
              <a:rPr lang="ko-KR" altLang="en-US" sz="2400" b="1" dirty="0">
                <a:latin typeface="NanumSquareOTF ExtraBold" panose="020B0600000101010101" pitchFamily="34" charset="-127"/>
                <a:ea typeface="NanumSquareOTF ExtraBold" panose="020B0600000101010101" pitchFamily="34" charset="-127"/>
              </a:rPr>
              <a:t> </a:t>
            </a:r>
            <a:r>
              <a:rPr lang="en-US" altLang="ko-KR" sz="2400" b="1" dirty="0">
                <a:latin typeface="NanumSquareOTF ExtraBold" panose="020B0600000101010101" pitchFamily="34" charset="-127"/>
                <a:ea typeface="NanumSquareOTF ExtraBold" panose="020B0600000101010101" pitchFamily="34" charset="-127"/>
              </a:rPr>
              <a:t>2013</a:t>
            </a:r>
            <a:r>
              <a:rPr lang="ko-KR" altLang="en-US" sz="2400" b="1" dirty="0">
                <a:latin typeface="NanumSquareOTF ExtraBold" panose="020B0600000101010101" pitchFamily="34" charset="-127"/>
                <a:ea typeface="NanumSquareOTF ExtraBold" panose="020B0600000101010101" pitchFamily="34" charset="-127"/>
              </a:rPr>
              <a:t>년 </a:t>
            </a:r>
            <a:r>
              <a:rPr lang="en-US" altLang="ko-KR" sz="2400" b="1" dirty="0">
                <a:latin typeface="NanumSquareOTF ExtraBold" panose="020B0600000101010101" pitchFamily="34" charset="-127"/>
                <a:ea typeface="NanumSquareOTF ExtraBold" panose="020B0600000101010101" pitchFamily="34" charset="-127"/>
              </a:rPr>
              <a:t>~</a:t>
            </a:r>
            <a:r>
              <a:rPr lang="ko-KR" altLang="en-US" sz="2400" b="1" dirty="0">
                <a:latin typeface="NanumSquareOTF ExtraBold" panose="020B0600000101010101" pitchFamily="34" charset="-127"/>
                <a:ea typeface="NanumSquareOTF ExtraBold" panose="020B0600000101010101" pitchFamily="34" charset="-127"/>
              </a:rPr>
              <a:t> </a:t>
            </a:r>
            <a:r>
              <a:rPr lang="en-US" altLang="ko-KR" sz="2400" b="1" dirty="0">
                <a:latin typeface="NanumSquareOTF ExtraBold" panose="020B0600000101010101" pitchFamily="34" charset="-127"/>
                <a:ea typeface="NanumSquareOTF ExtraBold" panose="020B0600000101010101" pitchFamily="34" charset="-127"/>
              </a:rPr>
              <a:t>2017</a:t>
            </a:r>
            <a:r>
              <a:rPr lang="ko-KR" altLang="en-US" sz="2400" b="1" dirty="0">
                <a:latin typeface="NanumSquareOTF ExtraBold" panose="020B0600000101010101" pitchFamily="34" charset="-127"/>
                <a:ea typeface="NanumSquareOTF ExtraBold" panose="020B0600000101010101" pitchFamily="34" charset="-127"/>
              </a:rPr>
              <a:t>년 기초 통계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AB2EA7-7D1F-FD43-969A-8554DC6F928D}"/>
              </a:ext>
            </a:extLst>
          </p:cNvPr>
          <p:cNvSpPr txBox="1"/>
          <p:nvPr/>
        </p:nvSpPr>
        <p:spPr>
          <a:xfrm>
            <a:off x="887760" y="1613834"/>
            <a:ext cx="2939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월 평균 일조량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8BB61808-8BF7-6C4A-A6DF-3FCB0C7768E6}"/>
              </a:ext>
            </a:extLst>
          </p:cNvPr>
          <p:cNvGrpSpPr/>
          <p:nvPr/>
        </p:nvGrpSpPr>
        <p:grpSpPr>
          <a:xfrm>
            <a:off x="696000" y="2122669"/>
            <a:ext cx="10800000" cy="4421962"/>
            <a:chOff x="533400" y="2122669"/>
            <a:chExt cx="10800000" cy="4421962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FAA7F47-3ADD-1248-B55C-989A68B8E97A}"/>
                </a:ext>
              </a:extLst>
            </p:cNvPr>
            <p:cNvSpPr txBox="1"/>
            <p:nvPr/>
          </p:nvSpPr>
          <p:spPr>
            <a:xfrm>
              <a:off x="892840" y="5661248"/>
              <a:ext cx="10081120" cy="8833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dirty="0">
                  <a:latin typeface="NanumSquareOTF" panose="020B0600000101010101" pitchFamily="34" charset="-127"/>
                  <a:ea typeface="NanumSquareOTF" panose="020B0600000101010101" pitchFamily="34" charset="-127"/>
                </a:rPr>
                <a:t>봄 일조량 상승</a:t>
              </a:r>
              <a:r>
                <a:rPr lang="en-US" altLang="ko-KR" dirty="0">
                  <a:latin typeface="NanumSquareOTF" panose="020B0600000101010101" pitchFamily="34" charset="-127"/>
                  <a:ea typeface="NanumSquareOTF" panose="020B0600000101010101" pitchFamily="34" charset="-127"/>
                </a:rPr>
                <a:t>,</a:t>
              </a:r>
              <a:r>
                <a:rPr lang="ko-KR" altLang="en-US" dirty="0">
                  <a:latin typeface="NanumSquareOTF" panose="020B0600000101010101" pitchFamily="34" charset="-127"/>
                  <a:ea typeface="NanumSquareOTF" panose="020B0600000101010101" pitchFamily="34" charset="-127"/>
                </a:rPr>
                <a:t> 여름</a:t>
              </a:r>
              <a:r>
                <a:rPr lang="en-US" altLang="ko-KR" dirty="0">
                  <a:latin typeface="NanumSquareOTF" panose="020B0600000101010101" pitchFamily="34" charset="-127"/>
                  <a:ea typeface="NanumSquareOTF" panose="020B0600000101010101" pitchFamily="34" charset="-127"/>
                </a:rPr>
                <a:t>,</a:t>
              </a:r>
              <a:r>
                <a:rPr lang="ko-KR" altLang="en-US" dirty="0">
                  <a:latin typeface="NanumSquareOTF" panose="020B0600000101010101" pitchFamily="34" charset="-127"/>
                  <a:ea typeface="NanumSquareOTF" panose="020B0600000101010101" pitchFamily="34" charset="-127"/>
                </a:rPr>
                <a:t> 겨울 일조량 하락 </a:t>
              </a:r>
              <a:endParaRPr lang="en-US" altLang="ko-KR" dirty="0">
                <a:latin typeface="NanumSquareOTF" panose="020B0600000101010101" pitchFamily="34" charset="-127"/>
                <a:ea typeface="NanumSquareOTF" panose="020B0600000101010101" pitchFamily="34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b="1" dirty="0">
                  <a:latin typeface="NanumSquareOTF" panose="020B0600000101010101" pitchFamily="34" charset="-127"/>
                  <a:ea typeface="NanumSquareOTF" panose="020B0600000101010101" pitchFamily="34" charset="-127"/>
                </a:rPr>
                <a:t>→ 일조량 패턴이 뚜렷한 계절성을 보이고 있음</a:t>
              </a:r>
              <a:endParaRPr lang="en-US" altLang="ko-KR" b="1" dirty="0">
                <a:latin typeface="NanumSquareOTF" panose="020B0600000101010101" pitchFamily="34" charset="-127"/>
                <a:ea typeface="NanumSquareOTF" panose="020B0600000101010101" pitchFamily="34" charset="-127"/>
              </a:endParaRPr>
            </a:p>
          </p:txBody>
        </p: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BE359CD3-F047-9840-87E6-61B57E1C31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3400" y="2122669"/>
              <a:ext cx="10800000" cy="369863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254078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C3C5906C-CD2F-8B4E-911D-44F03ED7C552}"/>
              </a:ext>
            </a:extLst>
          </p:cNvPr>
          <p:cNvSpPr/>
          <p:nvPr/>
        </p:nvSpPr>
        <p:spPr>
          <a:xfrm>
            <a:off x="0" y="-12758"/>
            <a:ext cx="12192000" cy="7652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367F31-CF98-1346-9101-8FECE7F91A13}"/>
              </a:ext>
            </a:extLst>
          </p:cNvPr>
          <p:cNvSpPr txBox="1"/>
          <p:nvPr/>
        </p:nvSpPr>
        <p:spPr>
          <a:xfrm>
            <a:off x="0" y="41796"/>
            <a:ext cx="5591944" cy="707886"/>
          </a:xfrm>
          <a:prstGeom prst="rect">
            <a:avLst/>
          </a:prstGeom>
          <a:noFill/>
          <a:effectLst>
            <a:outerShdw dist="38100" dir="4440000" algn="ctr" rotWithShape="0">
              <a:schemeClr val="accent2">
                <a:lumMod val="75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 03. </a:t>
            </a:r>
            <a:r>
              <a:rPr lang="ko-KR" altLang="en-US" sz="4000" b="1" dirty="0">
                <a:solidFill>
                  <a:schemeClr val="bg1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데이터 가공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7C7389-877D-3C43-8E83-F057929F29B2}"/>
              </a:ext>
            </a:extLst>
          </p:cNvPr>
          <p:cNvSpPr txBox="1"/>
          <p:nvPr/>
        </p:nvSpPr>
        <p:spPr>
          <a:xfrm>
            <a:off x="731622" y="1012666"/>
            <a:ext cx="50043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NanumSquareOTF ExtraBold" panose="020B0600000101010101" pitchFamily="34" charset="-127"/>
                <a:ea typeface="NanumSquareOTF ExtraBold" panose="020B0600000101010101" pitchFamily="34" charset="-127"/>
              </a:rPr>
              <a:t>5)</a:t>
            </a:r>
            <a:r>
              <a:rPr lang="ko-KR" altLang="en-US" sz="2400" b="1" dirty="0">
                <a:latin typeface="NanumSquareOTF ExtraBold" panose="020B0600000101010101" pitchFamily="34" charset="-127"/>
                <a:ea typeface="NanumSquareOTF ExtraBold" panose="020B0600000101010101" pitchFamily="34" charset="-127"/>
              </a:rPr>
              <a:t> </a:t>
            </a:r>
            <a:r>
              <a:rPr lang="en-US" altLang="ko-KR" sz="2400" b="1" dirty="0">
                <a:latin typeface="NanumSquareOTF ExtraBold" panose="020B0600000101010101" pitchFamily="34" charset="-127"/>
                <a:ea typeface="NanumSquareOTF ExtraBold" panose="020B0600000101010101" pitchFamily="34" charset="-127"/>
              </a:rPr>
              <a:t>2013</a:t>
            </a:r>
            <a:r>
              <a:rPr lang="ko-KR" altLang="en-US" sz="2400" b="1" dirty="0">
                <a:latin typeface="NanumSquareOTF ExtraBold" panose="020B0600000101010101" pitchFamily="34" charset="-127"/>
                <a:ea typeface="NanumSquareOTF ExtraBold" panose="020B0600000101010101" pitchFamily="34" charset="-127"/>
              </a:rPr>
              <a:t>년 </a:t>
            </a:r>
            <a:r>
              <a:rPr lang="en-US" altLang="ko-KR" sz="2400" b="1" dirty="0">
                <a:latin typeface="NanumSquareOTF ExtraBold" panose="020B0600000101010101" pitchFamily="34" charset="-127"/>
                <a:ea typeface="NanumSquareOTF ExtraBold" panose="020B0600000101010101" pitchFamily="34" charset="-127"/>
              </a:rPr>
              <a:t>~</a:t>
            </a:r>
            <a:r>
              <a:rPr lang="ko-KR" altLang="en-US" sz="2400" b="1" dirty="0">
                <a:latin typeface="NanumSquareOTF ExtraBold" panose="020B0600000101010101" pitchFamily="34" charset="-127"/>
                <a:ea typeface="NanumSquareOTF ExtraBold" panose="020B0600000101010101" pitchFamily="34" charset="-127"/>
              </a:rPr>
              <a:t> </a:t>
            </a:r>
            <a:r>
              <a:rPr lang="en-US" altLang="ko-KR" sz="2400" b="1" dirty="0">
                <a:latin typeface="NanumSquareOTF ExtraBold" panose="020B0600000101010101" pitchFamily="34" charset="-127"/>
                <a:ea typeface="NanumSquareOTF ExtraBold" panose="020B0600000101010101" pitchFamily="34" charset="-127"/>
              </a:rPr>
              <a:t>2017</a:t>
            </a:r>
            <a:r>
              <a:rPr lang="ko-KR" altLang="en-US" sz="2400" b="1" dirty="0">
                <a:latin typeface="NanumSquareOTF ExtraBold" panose="020B0600000101010101" pitchFamily="34" charset="-127"/>
                <a:ea typeface="NanumSquareOTF ExtraBold" panose="020B0600000101010101" pitchFamily="34" charset="-127"/>
              </a:rPr>
              <a:t>년 기초 통계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93DC02F-B2E4-8D40-94A0-875DD5E7BC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265" y="1994643"/>
            <a:ext cx="10934700" cy="37592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E3F356A-6C75-194F-872C-9B2ED29AC235}"/>
              </a:ext>
            </a:extLst>
          </p:cNvPr>
          <p:cNvSpPr txBox="1"/>
          <p:nvPr/>
        </p:nvSpPr>
        <p:spPr>
          <a:xfrm>
            <a:off x="887760" y="1613834"/>
            <a:ext cx="2939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월 평균 대기오염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519F4D5-BCF5-5841-984A-B161FCBB1698}"/>
              </a:ext>
            </a:extLst>
          </p:cNvPr>
          <p:cNvSpPr txBox="1"/>
          <p:nvPr/>
        </p:nvSpPr>
        <p:spPr>
          <a:xfrm>
            <a:off x="1055440" y="5661248"/>
            <a:ext cx="10081120" cy="883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latin typeface="NanumSquareOTF Bold" panose="020B0600000101010101" pitchFamily="34" charset="-127"/>
                <a:ea typeface="NanumSquareOTF" panose="020B0600000101010101" pitchFamily="34" charset="-127"/>
              </a:rPr>
              <a:t>봄</a:t>
            </a:r>
            <a:r>
              <a:rPr lang="en-US" altLang="ko-KR" b="1" dirty="0">
                <a:latin typeface="NanumSquareOTF Bold" panose="020B0600000101010101" pitchFamily="34" charset="-127"/>
                <a:ea typeface="NanumSquareOTF" panose="020B0600000101010101" pitchFamily="34" charset="-127"/>
              </a:rPr>
              <a:t>,</a:t>
            </a:r>
            <a:r>
              <a:rPr lang="ko-KR" altLang="en-US" b="1" dirty="0">
                <a:latin typeface="NanumSquareOTF Bold" panose="020B0600000101010101" pitchFamily="34" charset="-127"/>
                <a:ea typeface="NanumSquareOTF" panose="020B0600000101010101" pitchFamily="34" charset="-127"/>
              </a:rPr>
              <a:t> 겨울 </a:t>
            </a:r>
            <a:r>
              <a:rPr lang="en-US" altLang="ko-KR" b="1" dirty="0">
                <a:latin typeface="NanumSquareOTF Bold" panose="020B0600000101010101" pitchFamily="34" charset="-127"/>
                <a:ea typeface="NanumSquareOTF" panose="020B0600000101010101" pitchFamily="34" charset="-127"/>
              </a:rPr>
              <a:t>PM10</a:t>
            </a:r>
            <a:r>
              <a:rPr lang="ko-KR" altLang="en-US" b="1" dirty="0">
                <a:latin typeface="NanumSquareOTF Bold" panose="020B0600000101010101" pitchFamily="34" charset="-127"/>
                <a:ea typeface="NanumSquareOTF" panose="020B0600000101010101" pitchFamily="34" charset="-127"/>
              </a:rPr>
              <a:t>과 </a:t>
            </a:r>
            <a:r>
              <a:rPr lang="en-US" altLang="ko-KR" b="1" dirty="0">
                <a:latin typeface="NanumSquareOTF Bold" panose="020B0600000101010101" pitchFamily="34" charset="-127"/>
                <a:ea typeface="NanumSquareOTF" panose="020B0600000101010101" pitchFamily="34" charset="-127"/>
              </a:rPr>
              <a:t>PM25</a:t>
            </a:r>
            <a:r>
              <a:rPr lang="ko-KR" altLang="en-US" b="1" dirty="0">
                <a:latin typeface="NanumSquareOTF Bold" panose="020B0600000101010101" pitchFamily="34" charset="-127"/>
                <a:ea typeface="NanumSquareOTF" panose="020B0600000101010101" pitchFamily="34" charset="-127"/>
              </a:rPr>
              <a:t> 상승</a:t>
            </a:r>
            <a:r>
              <a:rPr lang="en-US" altLang="ko-KR" b="1" dirty="0">
                <a:latin typeface="NanumSquareOTF Bold" panose="020B0600000101010101" pitchFamily="34" charset="-127"/>
                <a:ea typeface="NanumSquareOTF" panose="020B0600000101010101" pitchFamily="34" charset="-127"/>
              </a:rPr>
              <a:t>,</a:t>
            </a:r>
            <a:r>
              <a:rPr lang="ko-KR" altLang="en-US" b="1" dirty="0">
                <a:latin typeface="NanumSquareOTF Bold" panose="020B0600000101010101" pitchFamily="34" charset="-127"/>
                <a:ea typeface="NanumSquareOTF" panose="020B0600000101010101" pitchFamily="34" charset="-127"/>
              </a:rPr>
              <a:t> 여름 </a:t>
            </a:r>
            <a:r>
              <a:rPr lang="en-US" altLang="ko-KR" b="1" dirty="0">
                <a:latin typeface="NanumSquareOTF Bold" panose="020B0600000101010101" pitchFamily="34" charset="-127"/>
                <a:ea typeface="NanumSquareOTF" panose="020B0600000101010101" pitchFamily="34" charset="-127"/>
              </a:rPr>
              <a:t>PM10</a:t>
            </a:r>
            <a:r>
              <a:rPr lang="ko-KR" altLang="en-US" b="1" dirty="0">
                <a:latin typeface="NanumSquareOTF Bold" panose="020B0600000101010101" pitchFamily="34" charset="-127"/>
                <a:ea typeface="NanumSquareOTF" panose="020B0600000101010101" pitchFamily="34" charset="-127"/>
              </a:rPr>
              <a:t>과 </a:t>
            </a:r>
            <a:r>
              <a:rPr lang="en-US" altLang="ko-KR" b="1" dirty="0">
                <a:latin typeface="NanumSquareOTF Bold" panose="020B0600000101010101" pitchFamily="34" charset="-127"/>
                <a:ea typeface="NanumSquareOTF" panose="020B0600000101010101" pitchFamily="34" charset="-127"/>
              </a:rPr>
              <a:t>PM25 </a:t>
            </a:r>
            <a:r>
              <a:rPr lang="ko-KR" altLang="en-US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하락 </a:t>
            </a:r>
            <a:endParaRPr lang="en-US" altLang="ko-KR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→ </a:t>
            </a:r>
            <a:r>
              <a:rPr lang="en" altLang="ko-KR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PM10</a:t>
            </a:r>
            <a:r>
              <a:rPr lang="ko-KR" altLang="en-US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과 </a:t>
            </a:r>
            <a:r>
              <a:rPr lang="en" altLang="ko-KR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PM25</a:t>
            </a:r>
            <a:r>
              <a:rPr lang="ko-KR" altLang="en-US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패턴이 뚜렷한 계절성을 보이고 있음</a:t>
            </a:r>
            <a:endParaRPr lang="en-US" altLang="ko-KR" b="0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18911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C:\Users\userpc\Desktop\토마토누끼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1959" y="946262"/>
            <a:ext cx="1295434" cy="1049284"/>
          </a:xfrm>
          <a:prstGeom prst="rect">
            <a:avLst/>
          </a:prstGeom>
          <a:noFill/>
          <a:effectLst>
            <a:outerShdw blurRad="215900" dist="165100" dir="4740000" sx="63000" sy="63000" algn="ctr" rotWithShape="0">
              <a:schemeClr val="accent2">
                <a:lumMod val="50000"/>
                <a:alpha val="69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1703512" y="3220901"/>
            <a:ext cx="2952328" cy="36933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00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703512" y="3804890"/>
            <a:ext cx="2952328" cy="36933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00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703512" y="4388879"/>
            <a:ext cx="2952328" cy="36933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00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703512" y="2636912"/>
            <a:ext cx="2952328" cy="36933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00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716248" y="2098390"/>
            <a:ext cx="926856" cy="400110"/>
          </a:xfrm>
          <a:prstGeom prst="rect">
            <a:avLst/>
          </a:prstGeom>
          <a:noFill/>
          <a:effectLst>
            <a:outerShdw dist="25400" dir="5400000" algn="ctr" rotWithShape="0">
              <a:schemeClr val="bg1">
                <a:lumMod val="75000"/>
              </a:scheme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C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INDEX</a:t>
            </a:r>
            <a:endParaRPr lang="ko-KR" altLang="en-US" sz="2000" dirty="0">
              <a:solidFill>
                <a:srgbClr val="C00000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703512" y="2636912"/>
            <a:ext cx="2232248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01</a:t>
            </a:r>
            <a:r>
              <a:rPr lang="en-US" altLang="ko-KR">
                <a:solidFill>
                  <a:schemeClr val="bg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.</a:t>
            </a:r>
            <a:r>
              <a:rPr lang="ko-KR" altLang="en-US" dirty="0">
                <a:solidFill>
                  <a:schemeClr val="bg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서론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703512" y="3220901"/>
            <a:ext cx="1744388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02.</a:t>
            </a:r>
            <a:r>
              <a:rPr lang="ko-KR" altLang="en-US" dirty="0">
                <a:solidFill>
                  <a:schemeClr val="bg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데이터 준비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703512" y="3804890"/>
            <a:ext cx="1681871" cy="36933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03.</a:t>
            </a:r>
            <a:r>
              <a:rPr lang="ko-KR" altLang="en-US" dirty="0">
                <a:solidFill>
                  <a:schemeClr val="bg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데이터 가공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703512" y="4388879"/>
            <a:ext cx="2952328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04.</a:t>
            </a:r>
            <a:r>
              <a:rPr lang="ko-KR" altLang="en-US" dirty="0">
                <a:solidFill>
                  <a:schemeClr val="bg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다양한 </a:t>
            </a:r>
            <a:r>
              <a:rPr lang="ko-KR" altLang="en-US" dirty="0" err="1">
                <a:solidFill>
                  <a:schemeClr val="bg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머신러닝</a:t>
            </a:r>
            <a:r>
              <a:rPr lang="ko-KR" altLang="en-US" dirty="0">
                <a:solidFill>
                  <a:schemeClr val="bg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시도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699F50D-A053-9A4F-950D-4532D7A37371}"/>
              </a:ext>
            </a:extLst>
          </p:cNvPr>
          <p:cNvSpPr/>
          <p:nvPr/>
        </p:nvSpPr>
        <p:spPr>
          <a:xfrm>
            <a:off x="1703512" y="4972868"/>
            <a:ext cx="2952328" cy="36933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00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8C25FAF-3C61-284F-AD41-051266E4B68A}"/>
              </a:ext>
            </a:extLst>
          </p:cNvPr>
          <p:cNvSpPr txBox="1"/>
          <p:nvPr/>
        </p:nvSpPr>
        <p:spPr>
          <a:xfrm>
            <a:off x="1703512" y="4972868"/>
            <a:ext cx="1705796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05.</a:t>
            </a:r>
            <a:r>
              <a:rPr lang="ko-KR" altLang="en-US" dirty="0">
                <a:solidFill>
                  <a:schemeClr val="bg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결론</a:t>
            </a:r>
          </a:p>
        </p:txBody>
      </p:sp>
    </p:spTree>
    <p:extLst>
      <p:ext uri="{BB962C8B-B14F-4D97-AF65-F5344CB8AC3E}">
        <p14:creationId xmlns:p14="http://schemas.microsoft.com/office/powerpoint/2010/main" val="27083633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C3C5906C-CD2F-8B4E-911D-44F03ED7C552}"/>
              </a:ext>
            </a:extLst>
          </p:cNvPr>
          <p:cNvSpPr/>
          <p:nvPr/>
        </p:nvSpPr>
        <p:spPr>
          <a:xfrm>
            <a:off x="0" y="-12758"/>
            <a:ext cx="12192000" cy="7652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367F31-CF98-1346-9101-8FECE7F91A13}"/>
              </a:ext>
            </a:extLst>
          </p:cNvPr>
          <p:cNvSpPr txBox="1"/>
          <p:nvPr/>
        </p:nvSpPr>
        <p:spPr>
          <a:xfrm>
            <a:off x="0" y="41796"/>
            <a:ext cx="5591944" cy="707886"/>
          </a:xfrm>
          <a:prstGeom prst="rect">
            <a:avLst/>
          </a:prstGeom>
          <a:noFill/>
          <a:effectLst>
            <a:outerShdw dist="38100" dir="4440000" algn="ctr" rotWithShape="0">
              <a:schemeClr val="accent2">
                <a:lumMod val="75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 03. </a:t>
            </a:r>
            <a:r>
              <a:rPr lang="ko-KR" altLang="en-US" sz="4000" b="1" dirty="0">
                <a:solidFill>
                  <a:schemeClr val="bg1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데이터 가공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7C7389-877D-3C43-8E83-F057929F29B2}"/>
              </a:ext>
            </a:extLst>
          </p:cNvPr>
          <p:cNvSpPr txBox="1"/>
          <p:nvPr/>
        </p:nvSpPr>
        <p:spPr>
          <a:xfrm>
            <a:off x="731622" y="1012666"/>
            <a:ext cx="50043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NanumSquareOTF ExtraBold" panose="020B0600000101010101" pitchFamily="34" charset="-127"/>
                <a:ea typeface="NanumSquareOTF ExtraBold" panose="020B0600000101010101" pitchFamily="34" charset="-127"/>
              </a:rPr>
              <a:t>5)</a:t>
            </a:r>
            <a:r>
              <a:rPr lang="ko-KR" altLang="en-US" sz="2400" b="1" dirty="0">
                <a:latin typeface="NanumSquareOTF ExtraBold" panose="020B0600000101010101" pitchFamily="34" charset="-127"/>
                <a:ea typeface="NanumSquareOTF ExtraBold" panose="020B0600000101010101" pitchFamily="34" charset="-127"/>
              </a:rPr>
              <a:t> </a:t>
            </a:r>
            <a:r>
              <a:rPr lang="en-US" altLang="ko-KR" sz="2400" b="1" dirty="0">
                <a:latin typeface="NanumSquareOTF ExtraBold" panose="020B0600000101010101" pitchFamily="34" charset="-127"/>
                <a:ea typeface="NanumSquareOTF ExtraBold" panose="020B0600000101010101" pitchFamily="34" charset="-127"/>
              </a:rPr>
              <a:t>2013</a:t>
            </a:r>
            <a:r>
              <a:rPr lang="ko-KR" altLang="en-US" sz="2400" b="1" dirty="0">
                <a:latin typeface="NanumSquareOTF ExtraBold" panose="020B0600000101010101" pitchFamily="34" charset="-127"/>
                <a:ea typeface="NanumSquareOTF ExtraBold" panose="020B0600000101010101" pitchFamily="34" charset="-127"/>
              </a:rPr>
              <a:t>년 </a:t>
            </a:r>
            <a:r>
              <a:rPr lang="en-US" altLang="ko-KR" sz="2400" b="1" dirty="0">
                <a:latin typeface="NanumSquareOTF ExtraBold" panose="020B0600000101010101" pitchFamily="34" charset="-127"/>
                <a:ea typeface="NanumSquareOTF ExtraBold" panose="020B0600000101010101" pitchFamily="34" charset="-127"/>
              </a:rPr>
              <a:t>~</a:t>
            </a:r>
            <a:r>
              <a:rPr lang="ko-KR" altLang="en-US" sz="2400" b="1" dirty="0">
                <a:latin typeface="NanumSquareOTF ExtraBold" panose="020B0600000101010101" pitchFamily="34" charset="-127"/>
                <a:ea typeface="NanumSquareOTF ExtraBold" panose="020B0600000101010101" pitchFamily="34" charset="-127"/>
              </a:rPr>
              <a:t> </a:t>
            </a:r>
            <a:r>
              <a:rPr lang="en-US" altLang="ko-KR" sz="2400" b="1" dirty="0">
                <a:latin typeface="NanumSquareOTF ExtraBold" panose="020B0600000101010101" pitchFamily="34" charset="-127"/>
                <a:ea typeface="NanumSquareOTF ExtraBold" panose="020B0600000101010101" pitchFamily="34" charset="-127"/>
              </a:rPr>
              <a:t>2017</a:t>
            </a:r>
            <a:r>
              <a:rPr lang="ko-KR" altLang="en-US" sz="2400" b="1" dirty="0">
                <a:latin typeface="NanumSquareOTF ExtraBold" panose="020B0600000101010101" pitchFamily="34" charset="-127"/>
                <a:ea typeface="NanumSquareOTF ExtraBold" panose="020B0600000101010101" pitchFamily="34" charset="-127"/>
              </a:rPr>
              <a:t>년 기초 통계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3F356A-6C75-194F-872C-9B2ED29AC235}"/>
              </a:ext>
            </a:extLst>
          </p:cNvPr>
          <p:cNvSpPr txBox="1"/>
          <p:nvPr/>
        </p:nvSpPr>
        <p:spPr>
          <a:xfrm>
            <a:off x="887760" y="1613834"/>
            <a:ext cx="2939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상관관계 분석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519F4D5-BCF5-5841-984A-B161FCBB1698}"/>
              </a:ext>
            </a:extLst>
          </p:cNvPr>
          <p:cNvSpPr txBox="1"/>
          <p:nvPr/>
        </p:nvSpPr>
        <p:spPr>
          <a:xfrm>
            <a:off x="5879976" y="2967335"/>
            <a:ext cx="5616624" cy="883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latin typeface="NanumSquareOTF Bold" panose="020B0600000101010101" pitchFamily="34" charset="-127"/>
                <a:ea typeface="NanumSquareOTF" panose="020B0600000101010101" pitchFamily="34" charset="-127"/>
              </a:rPr>
              <a:t>일조량과 대기오염의 상관관계를 확인</a:t>
            </a:r>
            <a:endParaRPr lang="en-US" altLang="ko-KR" b="1" dirty="0">
              <a:latin typeface="NanumSquareOTF Bold" panose="020B0600000101010101" pitchFamily="34" charset="-127"/>
              <a:ea typeface="NanumSquareOTF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b="1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→ 변수들 간 약한 상관관계를 보임</a:t>
            </a:r>
            <a:endParaRPr lang="en-US" altLang="ko-KR" b="1" dirty="0"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1776" y="2067326"/>
            <a:ext cx="4704184" cy="4510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4442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>
            <a:extLst>
              <a:ext uri="{FF2B5EF4-FFF2-40B4-BE49-F238E27FC236}">
                <a16:creationId xmlns:a16="http://schemas.microsoft.com/office/drawing/2014/main" id="{D4B19F73-8BB4-2F49-AD60-0C75D2AC767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0562"/>
          <a:stretch/>
        </p:blipFill>
        <p:spPr>
          <a:xfrm>
            <a:off x="6998386" y="5234864"/>
            <a:ext cx="4224446" cy="426384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E6C5A2AA-BEAA-2F46-A28C-99B8413B4C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9168" y="1969321"/>
            <a:ext cx="5010646" cy="370016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31622" y="1012666"/>
            <a:ext cx="50043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NanumSquareOTF ExtraBold" panose="020B0600000101010101" pitchFamily="34" charset="-127"/>
                <a:ea typeface="NanumSquareOTF ExtraBold" panose="020B0600000101010101" pitchFamily="34" charset="-127"/>
              </a:rPr>
              <a:t>1)</a:t>
            </a:r>
            <a:r>
              <a:rPr lang="ko-KR" altLang="en-US" sz="2400" b="1" dirty="0">
                <a:latin typeface="NanumSquareOTF ExtraBold" panose="020B0600000101010101" pitchFamily="34" charset="-127"/>
                <a:ea typeface="NanumSquareOTF ExtraBold" panose="020B0600000101010101" pitchFamily="34" charset="-127"/>
              </a:rPr>
              <a:t> 변수 선택</a:t>
            </a:r>
            <a:r>
              <a:rPr lang="en-US" altLang="ko-KR" sz="2400" b="1" dirty="0">
                <a:latin typeface="NanumSquareOTF ExtraBold" panose="020B0600000101010101" pitchFamily="34" charset="-127"/>
                <a:ea typeface="NanumSquareOTF ExtraBold" panose="020B0600000101010101" pitchFamily="34" charset="-127"/>
              </a:rPr>
              <a:t>:</a:t>
            </a:r>
            <a:r>
              <a:rPr lang="ko-KR" altLang="en-US" sz="2400" b="1" dirty="0">
                <a:latin typeface="NanumSquareOTF ExtraBold" panose="020B0600000101010101" pitchFamily="34" charset="-127"/>
                <a:ea typeface="NanumSquareOTF ExtraBold" panose="020B0600000101010101" pitchFamily="34" charset="-127"/>
              </a:rPr>
              <a:t> </a:t>
            </a:r>
            <a:r>
              <a:rPr lang="en" altLang="ko-KR" sz="2400" b="1" dirty="0">
                <a:latin typeface="NanumSquareOTF ExtraBold" panose="020B0600000101010101" pitchFamily="34" charset="-127"/>
                <a:ea typeface="NanumSquareOTF ExtraBold" panose="020B0600000101010101" pitchFamily="34" charset="-127"/>
              </a:rPr>
              <a:t>PCA(</a:t>
            </a:r>
            <a:r>
              <a:rPr lang="ko-KR" altLang="en-US" sz="2400" b="1" dirty="0">
                <a:latin typeface="NanumSquareOTF ExtraBold" panose="020B0600000101010101" pitchFamily="34" charset="-127"/>
                <a:ea typeface="NanumSquareOTF ExtraBold" panose="020B0600000101010101" pitchFamily="34" charset="-127"/>
              </a:rPr>
              <a:t>주성분 분석</a:t>
            </a:r>
            <a:r>
              <a:rPr lang="en-US" altLang="ko-KR" sz="2400" b="1" dirty="0">
                <a:latin typeface="NanumSquareOTF ExtraBold" panose="020B0600000101010101" pitchFamily="34" charset="-127"/>
                <a:ea typeface="NanumSquareOTF ExtraBold" panose="020B0600000101010101" pitchFamily="34" charset="-127"/>
              </a:rPr>
              <a:t>)</a:t>
            </a:r>
            <a:r>
              <a:rPr lang="ko-KR" altLang="en-US" sz="2400" b="1" dirty="0">
                <a:latin typeface="NanumSquareOTF ExtraBold" panose="020B0600000101010101" pitchFamily="34" charset="-127"/>
                <a:ea typeface="NanumSquareOTF ExtraBold" panose="020B0600000101010101" pitchFamily="34" charset="-127"/>
              </a:rPr>
              <a:t> 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3C5906C-CD2F-8B4E-911D-44F03ED7C552}"/>
              </a:ext>
            </a:extLst>
          </p:cNvPr>
          <p:cNvSpPr/>
          <p:nvPr/>
        </p:nvSpPr>
        <p:spPr>
          <a:xfrm>
            <a:off x="0" y="-12758"/>
            <a:ext cx="12192000" cy="7652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367F31-CF98-1346-9101-8FECE7F91A13}"/>
              </a:ext>
            </a:extLst>
          </p:cNvPr>
          <p:cNvSpPr txBox="1"/>
          <p:nvPr/>
        </p:nvSpPr>
        <p:spPr>
          <a:xfrm>
            <a:off x="-1" y="41796"/>
            <a:ext cx="6155649" cy="707886"/>
          </a:xfrm>
          <a:prstGeom prst="rect">
            <a:avLst/>
          </a:prstGeom>
          <a:noFill/>
          <a:effectLst>
            <a:outerShdw dist="38100" dir="4440000" algn="ctr" rotWithShape="0">
              <a:schemeClr val="accent2">
                <a:lumMod val="75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 04. </a:t>
            </a:r>
            <a:r>
              <a:rPr lang="ko-KR" altLang="en-US" sz="4000" b="1" dirty="0">
                <a:solidFill>
                  <a:schemeClr val="bg1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다양한 </a:t>
            </a:r>
            <a:r>
              <a:rPr lang="ko-KR" altLang="en-US" sz="4000" b="1" dirty="0" err="1">
                <a:solidFill>
                  <a:schemeClr val="bg1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머신러닝</a:t>
            </a:r>
            <a:r>
              <a:rPr lang="ko-KR" altLang="en-US" sz="4000" b="1" dirty="0">
                <a:solidFill>
                  <a:schemeClr val="bg1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 시도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EB572DE-FCA6-6148-B907-95A13FB966BA}"/>
              </a:ext>
            </a:extLst>
          </p:cNvPr>
          <p:cNvSpPr txBox="1"/>
          <p:nvPr/>
        </p:nvSpPr>
        <p:spPr>
          <a:xfrm>
            <a:off x="1055440" y="5916457"/>
            <a:ext cx="10081120" cy="464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PCA 4</a:t>
            </a:r>
            <a:r>
              <a:rPr lang="ko-KR" altLang="en-US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개  누적 설명력 약 </a:t>
            </a:r>
            <a:r>
              <a:rPr lang="en-US" altLang="ko-KR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86%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38769AE0-9931-A04C-9571-713C9F409FF6}"/>
              </a:ext>
            </a:extLst>
          </p:cNvPr>
          <p:cNvGrpSpPr/>
          <p:nvPr/>
        </p:nvGrpSpPr>
        <p:grpSpPr>
          <a:xfrm>
            <a:off x="6155649" y="1844824"/>
            <a:ext cx="5067183" cy="3240000"/>
            <a:chOff x="6241921" y="1772816"/>
            <a:chExt cx="5067183" cy="3240000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865BD4A8-B9D6-6F44-951B-801331E5EB2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879142" y="1772816"/>
              <a:ext cx="4429962" cy="3240000"/>
            </a:xfrm>
            <a:prstGeom prst="rect">
              <a:avLst/>
            </a:prstGeom>
          </p:spPr>
        </p:pic>
        <p:sp>
          <p:nvSpPr>
            <p:cNvPr id="13" name="오른쪽 화살표[R] 12">
              <a:extLst>
                <a:ext uri="{FF2B5EF4-FFF2-40B4-BE49-F238E27FC236}">
                  <a16:creationId xmlns:a16="http://schemas.microsoft.com/office/drawing/2014/main" id="{26DCF545-223E-494B-A487-B05D5278A7E6}"/>
                </a:ext>
              </a:extLst>
            </p:cNvPr>
            <p:cNvSpPr/>
            <p:nvPr/>
          </p:nvSpPr>
          <p:spPr>
            <a:xfrm>
              <a:off x="6241921" y="3206511"/>
              <a:ext cx="461386" cy="1080120"/>
            </a:xfrm>
            <a:prstGeom prst="rightArrow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NanumSquareOTF Bold" panose="020B0600000101010101" pitchFamily="34" charset="-127"/>
                <a:ea typeface="NanumSquareOTF Bold" panose="020B0600000101010101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128166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731622" y="1012666"/>
            <a:ext cx="50043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NanumSquareOTF ExtraBold" panose="020B0600000101010101" pitchFamily="34" charset="-127"/>
                <a:ea typeface="NanumSquareOTF ExtraBold" panose="020B0600000101010101" pitchFamily="34" charset="-127"/>
              </a:rPr>
              <a:t>2)</a:t>
            </a:r>
            <a:r>
              <a:rPr lang="ko-KR" altLang="en-US" sz="2400" b="1" dirty="0">
                <a:latin typeface="NanumSquareOTF ExtraBold" panose="020B0600000101010101" pitchFamily="34" charset="-127"/>
                <a:ea typeface="NanumSquareOTF ExtraBold" panose="020B0600000101010101" pitchFamily="34" charset="-127"/>
              </a:rPr>
              <a:t> </a:t>
            </a:r>
            <a:r>
              <a:rPr lang="ko-KR" altLang="en-US" sz="2400" b="1" dirty="0" err="1">
                <a:latin typeface="NanumSquareOTF ExtraBold" panose="020B0600000101010101" pitchFamily="34" charset="-127"/>
                <a:ea typeface="NanumSquareOTF ExtraBold" panose="020B0600000101010101" pitchFamily="34" charset="-127"/>
              </a:rPr>
              <a:t>머신러닝</a:t>
            </a:r>
            <a:r>
              <a:rPr lang="ko-KR" altLang="en-US" sz="2400" b="1" dirty="0">
                <a:latin typeface="NanumSquareOTF ExtraBold" panose="020B0600000101010101" pitchFamily="34" charset="-127"/>
                <a:ea typeface="NanumSquareOTF ExtraBold" panose="020B0600000101010101" pitchFamily="34" charset="-127"/>
              </a:rPr>
              <a:t> 적용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3C5906C-CD2F-8B4E-911D-44F03ED7C552}"/>
              </a:ext>
            </a:extLst>
          </p:cNvPr>
          <p:cNvSpPr/>
          <p:nvPr/>
        </p:nvSpPr>
        <p:spPr>
          <a:xfrm>
            <a:off x="0" y="-12758"/>
            <a:ext cx="12192000" cy="7652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1A865B8-143F-C746-971C-63AB23E992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5050" y="1962150"/>
            <a:ext cx="7581900" cy="29337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9D9F7F8-3CBB-2341-9ACB-9C67EE4EB6A4}"/>
              </a:ext>
            </a:extLst>
          </p:cNvPr>
          <p:cNvSpPr txBox="1"/>
          <p:nvPr/>
        </p:nvSpPr>
        <p:spPr>
          <a:xfrm>
            <a:off x="1055440" y="5916457"/>
            <a:ext cx="10081120" cy="464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모델 점수가 </a:t>
            </a:r>
            <a:r>
              <a:rPr lang="en-US" altLang="ko-KR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0</a:t>
            </a:r>
            <a:r>
              <a:rPr lang="ko-KR" altLang="en-US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보다 큰 </a:t>
            </a:r>
            <a:r>
              <a:rPr lang="en-US" altLang="ko-KR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26,194</a:t>
            </a:r>
            <a:r>
              <a:rPr lang="ko-KR" altLang="en-US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로 정확도가 매우 낮음</a:t>
            </a:r>
            <a:endParaRPr lang="en-US" altLang="ko-KR" b="1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C7F7D7-5AB1-4A47-8AEC-7DA10E7115B0}"/>
              </a:ext>
            </a:extLst>
          </p:cNvPr>
          <p:cNvSpPr txBox="1"/>
          <p:nvPr/>
        </p:nvSpPr>
        <p:spPr>
          <a:xfrm>
            <a:off x="-1" y="41796"/>
            <a:ext cx="6155649" cy="707886"/>
          </a:xfrm>
          <a:prstGeom prst="rect">
            <a:avLst/>
          </a:prstGeom>
          <a:noFill/>
          <a:effectLst>
            <a:outerShdw dist="38100" dir="4440000" algn="ctr" rotWithShape="0">
              <a:schemeClr val="accent2">
                <a:lumMod val="75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 04. </a:t>
            </a:r>
            <a:r>
              <a:rPr lang="ko-KR" altLang="en-US" sz="4000" b="1" dirty="0">
                <a:solidFill>
                  <a:schemeClr val="bg1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다양한 </a:t>
            </a:r>
            <a:r>
              <a:rPr lang="ko-KR" altLang="en-US" sz="4000" b="1" dirty="0" err="1">
                <a:solidFill>
                  <a:schemeClr val="bg1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머신러닝</a:t>
            </a:r>
            <a:r>
              <a:rPr lang="ko-KR" altLang="en-US" sz="4000" b="1" dirty="0">
                <a:solidFill>
                  <a:schemeClr val="bg1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 시도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24E42F-4A95-DB40-9820-D7705C96A831}"/>
              </a:ext>
            </a:extLst>
          </p:cNvPr>
          <p:cNvSpPr txBox="1"/>
          <p:nvPr/>
        </p:nvSpPr>
        <p:spPr>
          <a:xfrm>
            <a:off x="887760" y="1613834"/>
            <a:ext cx="2939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XG boost</a:t>
            </a:r>
            <a:endParaRPr lang="ko-KR" altLang="en-US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790337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731622" y="1012666"/>
            <a:ext cx="50043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NanumSquareOTF ExtraBold" panose="020B0600000101010101" pitchFamily="34" charset="-127"/>
                <a:ea typeface="NanumSquareOTF ExtraBold" panose="020B0600000101010101" pitchFamily="34" charset="-127"/>
              </a:rPr>
              <a:t>2)</a:t>
            </a:r>
            <a:r>
              <a:rPr lang="ko-KR" altLang="en-US" sz="2400" b="1" dirty="0">
                <a:latin typeface="NanumSquareOTF ExtraBold" panose="020B0600000101010101" pitchFamily="34" charset="-127"/>
                <a:ea typeface="NanumSquareOTF ExtraBold" panose="020B0600000101010101" pitchFamily="34" charset="-127"/>
              </a:rPr>
              <a:t> </a:t>
            </a:r>
            <a:r>
              <a:rPr lang="ko-KR" altLang="en-US" sz="2400" b="1" dirty="0" err="1">
                <a:latin typeface="NanumSquareOTF ExtraBold" panose="020B0600000101010101" pitchFamily="34" charset="-127"/>
                <a:ea typeface="NanumSquareOTF ExtraBold" panose="020B0600000101010101" pitchFamily="34" charset="-127"/>
              </a:rPr>
              <a:t>머신러닝</a:t>
            </a:r>
            <a:r>
              <a:rPr lang="ko-KR" altLang="en-US" sz="2400" b="1" dirty="0">
                <a:latin typeface="NanumSquareOTF ExtraBold" panose="020B0600000101010101" pitchFamily="34" charset="-127"/>
                <a:ea typeface="NanumSquareOTF ExtraBold" panose="020B0600000101010101" pitchFamily="34" charset="-127"/>
              </a:rPr>
              <a:t> 적용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3C5906C-CD2F-8B4E-911D-44F03ED7C552}"/>
              </a:ext>
            </a:extLst>
          </p:cNvPr>
          <p:cNvSpPr/>
          <p:nvPr/>
        </p:nvSpPr>
        <p:spPr>
          <a:xfrm>
            <a:off x="0" y="-12758"/>
            <a:ext cx="12192000" cy="7652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1B5C24-B6DE-8B42-8C15-7DA75605D64C}"/>
              </a:ext>
            </a:extLst>
          </p:cNvPr>
          <p:cNvSpPr txBox="1"/>
          <p:nvPr/>
        </p:nvSpPr>
        <p:spPr>
          <a:xfrm>
            <a:off x="887760" y="1613834"/>
            <a:ext cx="2939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Random Forest</a:t>
            </a:r>
            <a:endParaRPr lang="ko-KR" altLang="en-US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AF1261C-29F8-394C-BC88-3FAAE11FE3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760" y="2122669"/>
            <a:ext cx="5712296" cy="143004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EF17A47-B154-4B48-943A-8F506CC732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6080" y="2109222"/>
            <a:ext cx="4591316" cy="345638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4EF310F-441E-B04E-9759-4DFA2B626DE3}"/>
              </a:ext>
            </a:extLst>
          </p:cNvPr>
          <p:cNvSpPr txBox="1"/>
          <p:nvPr/>
        </p:nvSpPr>
        <p:spPr>
          <a:xfrm>
            <a:off x="1055440" y="5916457"/>
            <a:ext cx="10081120" cy="464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모델 점수가 </a:t>
            </a:r>
            <a:r>
              <a:rPr lang="en-US" altLang="ko-KR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0</a:t>
            </a:r>
            <a:r>
              <a:rPr lang="ko-KR" altLang="en-US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보다 큰 </a:t>
            </a:r>
            <a:r>
              <a:rPr lang="en-US" altLang="ko-KR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1,440</a:t>
            </a:r>
            <a:r>
              <a:rPr lang="ko-KR" altLang="en-US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로 정확도가 매우 낮음</a:t>
            </a:r>
            <a:endParaRPr lang="en-US" altLang="ko-KR" b="1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45DAACA-A240-3A45-B110-52B00193F9B3}"/>
              </a:ext>
            </a:extLst>
          </p:cNvPr>
          <p:cNvSpPr txBox="1"/>
          <p:nvPr/>
        </p:nvSpPr>
        <p:spPr>
          <a:xfrm>
            <a:off x="-1" y="41796"/>
            <a:ext cx="6155649" cy="707886"/>
          </a:xfrm>
          <a:prstGeom prst="rect">
            <a:avLst/>
          </a:prstGeom>
          <a:noFill/>
          <a:effectLst>
            <a:outerShdw dist="38100" dir="4440000" algn="ctr" rotWithShape="0">
              <a:schemeClr val="accent2">
                <a:lumMod val="75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 04. </a:t>
            </a:r>
            <a:r>
              <a:rPr lang="ko-KR" altLang="en-US" sz="4000" b="1" dirty="0">
                <a:solidFill>
                  <a:schemeClr val="bg1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다양한 </a:t>
            </a:r>
            <a:r>
              <a:rPr lang="ko-KR" altLang="en-US" sz="4000" b="1" dirty="0" err="1">
                <a:solidFill>
                  <a:schemeClr val="bg1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머신러닝</a:t>
            </a:r>
            <a:r>
              <a:rPr lang="ko-KR" altLang="en-US" sz="4000" b="1" dirty="0">
                <a:solidFill>
                  <a:schemeClr val="bg1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 시도</a:t>
            </a:r>
          </a:p>
        </p:txBody>
      </p:sp>
    </p:spTree>
    <p:extLst>
      <p:ext uri="{BB962C8B-B14F-4D97-AF65-F5344CB8AC3E}">
        <p14:creationId xmlns:p14="http://schemas.microsoft.com/office/powerpoint/2010/main" val="28228965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731622" y="1012666"/>
            <a:ext cx="50043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NanumSquareOTF ExtraBold" panose="020B0600000101010101" pitchFamily="34" charset="-127"/>
                <a:ea typeface="NanumSquareOTF ExtraBold" panose="020B0600000101010101" pitchFamily="34" charset="-127"/>
              </a:rPr>
              <a:t>2)</a:t>
            </a:r>
            <a:r>
              <a:rPr lang="ko-KR" altLang="en-US" sz="2400" b="1" dirty="0">
                <a:latin typeface="NanumSquareOTF ExtraBold" panose="020B0600000101010101" pitchFamily="34" charset="-127"/>
                <a:ea typeface="NanumSquareOTF ExtraBold" panose="020B0600000101010101" pitchFamily="34" charset="-127"/>
              </a:rPr>
              <a:t> </a:t>
            </a:r>
            <a:r>
              <a:rPr lang="ko-KR" altLang="en-US" sz="2400" b="1" dirty="0" err="1">
                <a:latin typeface="NanumSquareOTF ExtraBold" panose="020B0600000101010101" pitchFamily="34" charset="-127"/>
                <a:ea typeface="NanumSquareOTF ExtraBold" panose="020B0600000101010101" pitchFamily="34" charset="-127"/>
              </a:rPr>
              <a:t>머신러닝</a:t>
            </a:r>
            <a:r>
              <a:rPr lang="ko-KR" altLang="en-US" sz="2400" b="1" dirty="0">
                <a:latin typeface="NanumSquareOTF ExtraBold" panose="020B0600000101010101" pitchFamily="34" charset="-127"/>
                <a:ea typeface="NanumSquareOTF ExtraBold" panose="020B0600000101010101" pitchFamily="34" charset="-127"/>
              </a:rPr>
              <a:t> 적용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3C5906C-CD2F-8B4E-911D-44F03ED7C552}"/>
              </a:ext>
            </a:extLst>
          </p:cNvPr>
          <p:cNvSpPr/>
          <p:nvPr/>
        </p:nvSpPr>
        <p:spPr>
          <a:xfrm>
            <a:off x="0" y="-12758"/>
            <a:ext cx="12192000" cy="7652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1B5C24-B6DE-8B42-8C15-7DA75605D64C}"/>
              </a:ext>
            </a:extLst>
          </p:cNvPr>
          <p:cNvSpPr txBox="1"/>
          <p:nvPr/>
        </p:nvSpPr>
        <p:spPr>
          <a:xfrm>
            <a:off x="887760" y="1613834"/>
            <a:ext cx="2939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NanumSquareOTF" panose="020B0600000101010101" pitchFamily="34" charset="-127"/>
                <a:ea typeface="NanumSquareOTF" panose="020B0600000101010101" pitchFamily="34" charset="-127"/>
              </a:rPr>
              <a:t>선형회귀</a:t>
            </a:r>
            <a:endParaRPr lang="ko-KR" altLang="en-US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35AB5DD9-6A6E-B54C-9A2E-286ED96DC28B}"/>
              </a:ext>
            </a:extLst>
          </p:cNvPr>
          <p:cNvGrpSpPr/>
          <p:nvPr/>
        </p:nvGrpSpPr>
        <p:grpSpPr>
          <a:xfrm>
            <a:off x="1366701" y="2136115"/>
            <a:ext cx="9458598" cy="3096343"/>
            <a:chOff x="983432" y="2136115"/>
            <a:chExt cx="9458598" cy="3096343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8AA498C3-5DED-3F43-94D1-1EC7010440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46108"/>
            <a:stretch/>
          </p:blipFill>
          <p:spPr>
            <a:xfrm>
              <a:off x="983432" y="2136115"/>
              <a:ext cx="4248472" cy="1623483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D19DD78B-87EB-2D46-9DAC-88D7D40BAA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0786" r="9091" b="4669"/>
            <a:stretch/>
          </p:blipFill>
          <p:spPr>
            <a:xfrm>
              <a:off x="5447928" y="2136115"/>
              <a:ext cx="4994102" cy="3096343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DDDA4B5B-A080-EE48-842F-4057CF3D7657}"/>
              </a:ext>
            </a:extLst>
          </p:cNvPr>
          <p:cNvSpPr txBox="1"/>
          <p:nvPr/>
        </p:nvSpPr>
        <p:spPr>
          <a:xfrm>
            <a:off x="1055440" y="5916457"/>
            <a:ext cx="10081120" cy="464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가격 예측 정확도가 낮음</a:t>
            </a:r>
            <a:endParaRPr lang="en-US" altLang="ko-KR" b="1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15DD11B-DBCC-1C46-B88F-EBAD4ABBAB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4214" y="4005064"/>
            <a:ext cx="3281626" cy="82429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3B66871-8764-0545-9621-62171CEB6CBF}"/>
              </a:ext>
            </a:extLst>
          </p:cNvPr>
          <p:cNvSpPr txBox="1"/>
          <p:nvPr/>
        </p:nvSpPr>
        <p:spPr>
          <a:xfrm>
            <a:off x="-1" y="41796"/>
            <a:ext cx="6155649" cy="707886"/>
          </a:xfrm>
          <a:prstGeom prst="rect">
            <a:avLst/>
          </a:prstGeom>
          <a:noFill/>
          <a:effectLst>
            <a:outerShdw dist="38100" dir="4440000" algn="ctr" rotWithShape="0">
              <a:schemeClr val="accent2">
                <a:lumMod val="75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 04. </a:t>
            </a:r>
            <a:r>
              <a:rPr lang="ko-KR" altLang="en-US" sz="4000" b="1" dirty="0">
                <a:solidFill>
                  <a:schemeClr val="bg1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다양한 </a:t>
            </a:r>
            <a:r>
              <a:rPr lang="ko-KR" altLang="en-US" sz="4000" b="1" dirty="0" err="1">
                <a:solidFill>
                  <a:schemeClr val="bg1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머신러닝</a:t>
            </a:r>
            <a:r>
              <a:rPr lang="ko-KR" altLang="en-US" sz="4000" b="1" dirty="0">
                <a:solidFill>
                  <a:schemeClr val="bg1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 시도</a:t>
            </a:r>
          </a:p>
        </p:txBody>
      </p:sp>
    </p:spTree>
    <p:extLst>
      <p:ext uri="{BB962C8B-B14F-4D97-AF65-F5344CB8AC3E}">
        <p14:creationId xmlns:p14="http://schemas.microsoft.com/office/powerpoint/2010/main" val="14599367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731622" y="1012666"/>
            <a:ext cx="50043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NanumSquareOTF ExtraBold" panose="020B0600000101010101" pitchFamily="34" charset="-127"/>
                <a:ea typeface="NanumSquareOTF ExtraBold" panose="020B0600000101010101" pitchFamily="34" charset="-127"/>
              </a:rPr>
              <a:t>2)</a:t>
            </a:r>
            <a:r>
              <a:rPr lang="ko-KR" altLang="en-US" sz="2400" b="1" dirty="0">
                <a:latin typeface="NanumSquareOTF ExtraBold" panose="020B0600000101010101" pitchFamily="34" charset="-127"/>
                <a:ea typeface="NanumSquareOTF ExtraBold" panose="020B0600000101010101" pitchFamily="34" charset="-127"/>
              </a:rPr>
              <a:t> </a:t>
            </a:r>
            <a:r>
              <a:rPr lang="ko-KR" altLang="en-US" sz="2400" b="1" dirty="0" err="1">
                <a:latin typeface="NanumSquareOTF ExtraBold" panose="020B0600000101010101" pitchFamily="34" charset="-127"/>
                <a:ea typeface="NanumSquareOTF ExtraBold" panose="020B0600000101010101" pitchFamily="34" charset="-127"/>
              </a:rPr>
              <a:t>머신러닝</a:t>
            </a:r>
            <a:r>
              <a:rPr lang="ko-KR" altLang="en-US" sz="2400" b="1" dirty="0">
                <a:latin typeface="NanumSquareOTF ExtraBold" panose="020B0600000101010101" pitchFamily="34" charset="-127"/>
                <a:ea typeface="NanumSquareOTF ExtraBold" panose="020B0600000101010101" pitchFamily="34" charset="-127"/>
              </a:rPr>
              <a:t> 적용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3C5906C-CD2F-8B4E-911D-44F03ED7C552}"/>
              </a:ext>
            </a:extLst>
          </p:cNvPr>
          <p:cNvSpPr/>
          <p:nvPr/>
        </p:nvSpPr>
        <p:spPr>
          <a:xfrm>
            <a:off x="0" y="-12758"/>
            <a:ext cx="12192000" cy="7652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1CC5C1A-6B53-8241-B441-8A8F16DEF9B2}"/>
              </a:ext>
            </a:extLst>
          </p:cNvPr>
          <p:cNvSpPr txBox="1"/>
          <p:nvPr/>
        </p:nvSpPr>
        <p:spPr>
          <a:xfrm>
            <a:off x="1055440" y="5916457"/>
            <a:ext cx="10081120" cy="464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계절성을 이용하여 </a:t>
            </a:r>
            <a:r>
              <a:rPr lang="en-US" altLang="ko-KR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ARIMA</a:t>
            </a:r>
            <a:r>
              <a:rPr lang="ko-KR" altLang="en-US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분석 시 가격 예측력이 낮음</a:t>
            </a:r>
            <a:endParaRPr lang="en-US" altLang="ko-KR" b="1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0B172941-CF00-8846-B877-FAC7605EBF7F}"/>
              </a:ext>
            </a:extLst>
          </p:cNvPr>
          <p:cNvGrpSpPr/>
          <p:nvPr/>
        </p:nvGrpSpPr>
        <p:grpSpPr>
          <a:xfrm>
            <a:off x="953669" y="1994871"/>
            <a:ext cx="10284662" cy="3794217"/>
            <a:chOff x="892697" y="1994871"/>
            <a:chExt cx="10284662" cy="3794217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A2C35F50-6B17-6841-9D03-46D090FF9F52}"/>
                </a:ext>
              </a:extLst>
            </p:cNvPr>
            <p:cNvGrpSpPr/>
            <p:nvPr/>
          </p:nvGrpSpPr>
          <p:grpSpPr>
            <a:xfrm>
              <a:off x="892697" y="1994871"/>
              <a:ext cx="7651576" cy="2692399"/>
              <a:chOff x="892696" y="1994871"/>
              <a:chExt cx="8765015" cy="3084190"/>
            </a:xfrm>
          </p:grpSpPr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id="{F2E8209B-E71F-1845-900E-49C78121E0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92696" y="1994871"/>
                <a:ext cx="3493977" cy="3084190"/>
              </a:xfrm>
              <a:prstGeom prst="rect">
                <a:avLst/>
              </a:prstGeom>
            </p:spPr>
          </p:pic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CE2F985F-077B-2C44-8C29-82322CF2B7D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386672" y="1994871"/>
                <a:ext cx="5271039" cy="3084190"/>
              </a:xfrm>
              <a:prstGeom prst="rect">
                <a:avLst/>
              </a:prstGeom>
            </p:spPr>
          </p:pic>
        </p:grp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34F4BB02-B769-9F45-AD65-3F3F475A47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29449" r="46433"/>
            <a:stretch/>
          </p:blipFill>
          <p:spPr>
            <a:xfrm>
              <a:off x="6744072" y="3068960"/>
              <a:ext cx="4433287" cy="2720128"/>
            </a:xfrm>
            <a:prstGeom prst="rect">
              <a:avLst/>
            </a:prstGeom>
          </p:spPr>
        </p:pic>
        <p:sp>
          <p:nvSpPr>
            <p:cNvPr id="14" name="위로 굽은 화살표[B] 13">
              <a:extLst>
                <a:ext uri="{FF2B5EF4-FFF2-40B4-BE49-F238E27FC236}">
                  <a16:creationId xmlns:a16="http://schemas.microsoft.com/office/drawing/2014/main" id="{3674A3B8-48F6-2243-BC67-913546248603}"/>
                </a:ext>
              </a:extLst>
            </p:cNvPr>
            <p:cNvSpPr/>
            <p:nvPr/>
          </p:nvSpPr>
          <p:spPr>
            <a:xfrm flipV="1">
              <a:off x="8624082" y="1994871"/>
              <a:ext cx="1236734" cy="1141583"/>
            </a:xfrm>
            <a:prstGeom prst="bentUpArrow">
              <a:avLst>
                <a:gd name="adj1" fmla="val 50000"/>
                <a:gd name="adj2" fmla="val 50000"/>
                <a:gd name="adj3" fmla="val 20927"/>
              </a:avLst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NanumSquareOTF Bold" panose="020B0600000101010101" pitchFamily="34" charset="-127"/>
                <a:ea typeface="NanumSquareOTF Bold" panose="020B0600000101010101" pitchFamily="34" charset="-127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CD258778-95E6-0C4D-B4D0-346928A42EF3}"/>
              </a:ext>
            </a:extLst>
          </p:cNvPr>
          <p:cNvSpPr txBox="1"/>
          <p:nvPr/>
        </p:nvSpPr>
        <p:spPr>
          <a:xfrm>
            <a:off x="-1" y="41796"/>
            <a:ext cx="6155649" cy="707886"/>
          </a:xfrm>
          <a:prstGeom prst="rect">
            <a:avLst/>
          </a:prstGeom>
          <a:noFill/>
          <a:effectLst>
            <a:outerShdw dist="38100" dir="4440000" algn="ctr" rotWithShape="0">
              <a:schemeClr val="accent2">
                <a:lumMod val="75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 04. </a:t>
            </a:r>
            <a:r>
              <a:rPr lang="ko-KR" altLang="en-US" sz="4000" b="1" dirty="0">
                <a:solidFill>
                  <a:schemeClr val="bg1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다양한 </a:t>
            </a:r>
            <a:r>
              <a:rPr lang="ko-KR" altLang="en-US" sz="4000" b="1" dirty="0" err="1">
                <a:solidFill>
                  <a:schemeClr val="bg1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머신러닝</a:t>
            </a:r>
            <a:r>
              <a:rPr lang="ko-KR" altLang="en-US" sz="4000" b="1" dirty="0">
                <a:solidFill>
                  <a:schemeClr val="bg1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 시도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611C0EA-BE99-D24A-B8A7-02E31EC1F32A}"/>
              </a:ext>
            </a:extLst>
          </p:cNvPr>
          <p:cNvSpPr txBox="1"/>
          <p:nvPr/>
        </p:nvSpPr>
        <p:spPr>
          <a:xfrm>
            <a:off x="887760" y="1613834"/>
            <a:ext cx="2939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ARIMA</a:t>
            </a:r>
            <a:endParaRPr lang="ko-KR" altLang="en-US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390318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537BF1D8-4DFF-F747-8ADF-CC4CF94F0027}"/>
              </a:ext>
            </a:extLst>
          </p:cNvPr>
          <p:cNvGrpSpPr/>
          <p:nvPr/>
        </p:nvGrpSpPr>
        <p:grpSpPr>
          <a:xfrm>
            <a:off x="887761" y="1863218"/>
            <a:ext cx="10968879" cy="4122922"/>
            <a:chOff x="731622" y="1412775"/>
            <a:chExt cx="11135937" cy="4359129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1FF3614B-8CA9-2242-8066-DE607C623B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1622" y="1412775"/>
              <a:ext cx="4860000" cy="1077287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3C14807E-598E-404F-8555-61A5F04CA7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449" t="2674" r="4995" b="71482"/>
            <a:stretch/>
          </p:blipFill>
          <p:spPr>
            <a:xfrm>
              <a:off x="731622" y="2485621"/>
              <a:ext cx="4860000" cy="511331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39CB5804-7BF6-BF43-9EB8-884DAECB7F0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8062" y="3080383"/>
              <a:ext cx="4860000" cy="2691521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3691B9F6-4939-8644-AEB6-15F24394430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65726" y="1512088"/>
              <a:ext cx="2567354" cy="836792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BDF3418F-6792-6F49-A7ED-EF15EE0DB55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970989" y="3516709"/>
              <a:ext cx="3967417" cy="786881"/>
            </a:xfrm>
            <a:prstGeom prst="rect">
              <a:avLst/>
            </a:prstGeom>
          </p:spPr>
        </p:pic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69DD65D5-76F8-D342-8DEA-94E7189402D3}"/>
                </a:ext>
              </a:extLst>
            </p:cNvPr>
            <p:cNvGrpSpPr/>
            <p:nvPr/>
          </p:nvGrpSpPr>
          <p:grpSpPr>
            <a:xfrm>
              <a:off x="5746879" y="4098919"/>
              <a:ext cx="5668697" cy="1346305"/>
              <a:chOff x="6096000" y="4328618"/>
              <a:chExt cx="5668697" cy="1346305"/>
            </a:xfrm>
          </p:grpSpPr>
          <p:pic>
            <p:nvPicPr>
              <p:cNvPr id="24" name="그림 23">
                <a:extLst>
                  <a:ext uri="{FF2B5EF4-FFF2-40B4-BE49-F238E27FC236}">
                    <a16:creationId xmlns:a16="http://schemas.microsoft.com/office/drawing/2014/main" id="{ACBBB0D1-D234-5840-B01C-A04E92668FA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l="84635"/>
              <a:stretch/>
            </p:blipFill>
            <p:spPr>
              <a:xfrm>
                <a:off x="10550358" y="4328618"/>
                <a:ext cx="1172403" cy="795560"/>
              </a:xfrm>
              <a:prstGeom prst="rect">
                <a:avLst/>
              </a:prstGeom>
            </p:spPr>
          </p:pic>
          <p:pic>
            <p:nvPicPr>
              <p:cNvPr id="25" name="그림 24">
                <a:extLst>
                  <a:ext uri="{FF2B5EF4-FFF2-40B4-BE49-F238E27FC236}">
                    <a16:creationId xmlns:a16="http://schemas.microsoft.com/office/drawing/2014/main" id="{1D9D1E5C-E68C-2A43-8E3A-1CF09873A66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r="16399"/>
              <a:stretch/>
            </p:blipFill>
            <p:spPr>
              <a:xfrm>
                <a:off x="6096000" y="4967932"/>
                <a:ext cx="5668697" cy="706991"/>
              </a:xfrm>
              <a:prstGeom prst="rect">
                <a:avLst/>
              </a:prstGeom>
            </p:spPr>
          </p:pic>
        </p:grp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FF9980BD-A0F3-E345-BF86-8E8E464132C0}"/>
                </a:ext>
              </a:extLst>
            </p:cNvPr>
            <p:cNvGrpSpPr/>
            <p:nvPr/>
          </p:nvGrpSpPr>
          <p:grpSpPr>
            <a:xfrm>
              <a:off x="5663952" y="2420888"/>
              <a:ext cx="6203607" cy="951268"/>
              <a:chOff x="6013073" y="2420888"/>
              <a:chExt cx="6203607" cy="951268"/>
            </a:xfrm>
          </p:grpSpPr>
          <p:pic>
            <p:nvPicPr>
              <p:cNvPr id="22" name="그림 21">
                <a:extLst>
                  <a:ext uri="{FF2B5EF4-FFF2-40B4-BE49-F238E27FC236}">
                    <a16:creationId xmlns:a16="http://schemas.microsoft.com/office/drawing/2014/main" id="{DC629719-2646-D446-8C65-A645EDB627C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7" t="22709" r="2548"/>
              <a:stretch/>
            </p:blipFill>
            <p:spPr>
              <a:xfrm>
                <a:off x="6013073" y="2636912"/>
                <a:ext cx="5627544" cy="735244"/>
              </a:xfrm>
              <a:prstGeom prst="rect">
                <a:avLst/>
              </a:prstGeom>
            </p:spPr>
          </p:pic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A6944C6-A347-7B46-8672-059BC9E472EB}"/>
                  </a:ext>
                </a:extLst>
              </p:cNvPr>
              <p:cNvSpPr txBox="1"/>
              <p:nvPr/>
            </p:nvSpPr>
            <p:spPr>
              <a:xfrm flipH="1">
                <a:off x="6314847" y="2420888"/>
                <a:ext cx="5901833" cy="2115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700" b="1" dirty="0">
                    <a:latin typeface="NanumSquareOTF Bold" panose="020B0600000101010101" pitchFamily="34" charset="-127"/>
                    <a:ea typeface="NanumSquareOTF Bold" panose="020B0600000101010101" pitchFamily="34" charset="-127"/>
                  </a:rPr>
                  <a:t>  SO2 → </a:t>
                </a:r>
                <a:r>
                  <a:rPr lang="ko-KR" altLang="en-US" sz="700" b="1" dirty="0">
                    <a:latin typeface="NanumSquareOTF Bold" panose="020B0600000101010101" pitchFamily="34" charset="-127"/>
                    <a:ea typeface="NanumSquareOTF Bold" panose="020B0600000101010101" pitchFamily="34" charset="-127"/>
                  </a:rPr>
                  <a:t>가격    </a:t>
                </a:r>
                <a:r>
                  <a:rPr lang="en-US" altLang="ko-KR" sz="700" b="1" dirty="0">
                    <a:latin typeface="NanumSquareOTF Bold" panose="020B0600000101010101" pitchFamily="34" charset="-127"/>
                    <a:ea typeface="NanumSquareOTF Bold" panose="020B0600000101010101" pitchFamily="34" charset="-127"/>
                  </a:rPr>
                  <a:t>CO → </a:t>
                </a:r>
                <a:r>
                  <a:rPr lang="ko-KR" altLang="en-US" sz="700" b="1" dirty="0">
                    <a:latin typeface="NanumSquareOTF Bold" panose="020B0600000101010101" pitchFamily="34" charset="-127"/>
                    <a:ea typeface="NanumSquareOTF Bold" panose="020B0600000101010101" pitchFamily="34" charset="-127"/>
                  </a:rPr>
                  <a:t>가격      </a:t>
                </a:r>
                <a:r>
                  <a:rPr lang="en-US" altLang="ko-KR" sz="700" b="1" dirty="0">
                    <a:latin typeface="NanumSquareOTF Bold" panose="020B0600000101010101" pitchFamily="34" charset="-127"/>
                    <a:ea typeface="NanumSquareOTF Bold" panose="020B0600000101010101" pitchFamily="34" charset="-127"/>
                  </a:rPr>
                  <a:t>O3 → </a:t>
                </a:r>
                <a:r>
                  <a:rPr lang="ko-KR" altLang="en-US" sz="700" b="1" dirty="0">
                    <a:latin typeface="NanumSquareOTF Bold" panose="020B0600000101010101" pitchFamily="34" charset="-127"/>
                    <a:ea typeface="NanumSquareOTF Bold" panose="020B0600000101010101" pitchFamily="34" charset="-127"/>
                  </a:rPr>
                  <a:t>가격      </a:t>
                </a:r>
                <a:r>
                  <a:rPr lang="en-US" altLang="ko-KR" sz="700" b="1" dirty="0">
                    <a:latin typeface="NanumSquareOTF Bold" panose="020B0600000101010101" pitchFamily="34" charset="-127"/>
                    <a:ea typeface="NanumSquareOTF Bold" panose="020B0600000101010101" pitchFamily="34" charset="-127"/>
                  </a:rPr>
                  <a:t>NO2 → </a:t>
                </a:r>
                <a:r>
                  <a:rPr lang="ko-KR" altLang="en-US" sz="700" b="1" dirty="0">
                    <a:latin typeface="NanumSquareOTF Bold" panose="020B0600000101010101" pitchFamily="34" charset="-127"/>
                    <a:ea typeface="NanumSquareOTF Bold" panose="020B0600000101010101" pitchFamily="34" charset="-127"/>
                  </a:rPr>
                  <a:t>가격     </a:t>
                </a:r>
                <a:r>
                  <a:rPr lang="en-US" altLang="ko-KR" sz="700" b="1" dirty="0">
                    <a:latin typeface="NanumSquareOTF Bold" panose="020B0600000101010101" pitchFamily="34" charset="-127"/>
                    <a:ea typeface="NanumSquareOTF Bold" panose="020B0600000101010101" pitchFamily="34" charset="-127"/>
                  </a:rPr>
                  <a:t>PM10 → </a:t>
                </a:r>
                <a:r>
                  <a:rPr lang="ko-KR" altLang="en-US" sz="700" b="1" dirty="0">
                    <a:latin typeface="NanumSquareOTF Bold" panose="020B0600000101010101" pitchFamily="34" charset="-127"/>
                    <a:ea typeface="NanumSquareOTF Bold" panose="020B0600000101010101" pitchFamily="34" charset="-127"/>
                  </a:rPr>
                  <a:t>가격   </a:t>
                </a:r>
                <a:r>
                  <a:rPr lang="en-US" altLang="ko-KR" sz="700" b="1" dirty="0">
                    <a:latin typeface="NanumSquareOTF Bold" panose="020B0600000101010101" pitchFamily="34" charset="-127"/>
                    <a:ea typeface="NanumSquareOTF Bold" panose="020B0600000101010101" pitchFamily="34" charset="-127"/>
                  </a:rPr>
                  <a:t>PM25 → </a:t>
                </a:r>
                <a:r>
                  <a:rPr lang="ko-KR" altLang="en-US" sz="700" b="1" dirty="0">
                    <a:latin typeface="NanumSquareOTF Bold" panose="020B0600000101010101" pitchFamily="34" charset="-127"/>
                    <a:ea typeface="NanumSquareOTF Bold" panose="020B0600000101010101" pitchFamily="34" charset="-127"/>
                  </a:rPr>
                  <a:t>가격 </a:t>
                </a:r>
                <a:r>
                  <a:rPr lang="ko-KR" altLang="en-US" sz="500" b="1" dirty="0">
                    <a:latin typeface="NanumSquareOTF Bold" panose="020B0600000101010101" pitchFamily="34" charset="-127"/>
                    <a:ea typeface="NanumSquareOTF Bold" panose="020B0600000101010101" pitchFamily="34" charset="-127"/>
                  </a:rPr>
                  <a:t>합계일조시간</a:t>
                </a:r>
                <a:r>
                  <a:rPr lang="en-US" altLang="ko-KR" sz="500" b="1" dirty="0">
                    <a:latin typeface="NanumSquareOTF Bold" panose="020B0600000101010101" pitchFamily="34" charset="-127"/>
                    <a:ea typeface="NanumSquareOTF Bold" panose="020B0600000101010101" pitchFamily="34" charset="-127"/>
                  </a:rPr>
                  <a:t>(</a:t>
                </a:r>
                <a:r>
                  <a:rPr lang="en-US" altLang="ko-KR" sz="500" b="1" dirty="0" err="1">
                    <a:latin typeface="NanumSquareOTF Bold" panose="020B0600000101010101" pitchFamily="34" charset="-127"/>
                    <a:ea typeface="NanumSquareOTF Bold" panose="020B0600000101010101" pitchFamily="34" charset="-127"/>
                  </a:rPr>
                  <a:t>hr</a:t>
                </a:r>
                <a:r>
                  <a:rPr lang="en-US" altLang="ko-KR" sz="500" b="1" dirty="0">
                    <a:latin typeface="NanumSquareOTF Bold" panose="020B0600000101010101" pitchFamily="34" charset="-127"/>
                    <a:ea typeface="NanumSquareOTF Bold" panose="020B0600000101010101" pitchFamily="34" charset="-127"/>
                  </a:rPr>
                  <a:t>) → </a:t>
                </a:r>
                <a:r>
                  <a:rPr lang="ko-KR" altLang="en-US" sz="500" b="1" dirty="0">
                    <a:latin typeface="NanumSquareOTF Bold" panose="020B0600000101010101" pitchFamily="34" charset="-127"/>
                    <a:ea typeface="NanumSquareOTF Bold" panose="020B0600000101010101" pitchFamily="34" charset="-127"/>
                  </a:rPr>
                  <a:t>가격</a:t>
                </a:r>
                <a:r>
                  <a:rPr lang="en-US" altLang="ko-KR" sz="650" b="1" dirty="0">
                    <a:latin typeface="NanumSquareOTF Bold" panose="020B0600000101010101" pitchFamily="34" charset="-127"/>
                    <a:ea typeface="NanumSquareOTF Bold" panose="020B0600000101010101" pitchFamily="34" charset="-127"/>
                  </a:rPr>
                  <a:t> </a:t>
                </a:r>
                <a:r>
                  <a:rPr lang="ko-KR" altLang="en-US" sz="650" b="1" dirty="0">
                    <a:latin typeface="NanumSquareOTF Bold" panose="020B0600000101010101" pitchFamily="34" charset="-127"/>
                    <a:ea typeface="NanumSquareOTF Bold" panose="020B0600000101010101" pitchFamily="34" charset="-127"/>
                  </a:rPr>
                  <a:t>가격 </a:t>
                </a:r>
                <a:r>
                  <a:rPr lang="en-US" altLang="ko-KR" sz="650" b="1" dirty="0">
                    <a:latin typeface="NanumSquareOTF Bold" panose="020B0600000101010101" pitchFamily="34" charset="-127"/>
                    <a:ea typeface="NanumSquareOTF Bold" panose="020B0600000101010101" pitchFamily="34" charset="-127"/>
                  </a:rPr>
                  <a:t>→ </a:t>
                </a:r>
                <a:r>
                  <a:rPr lang="ko-KR" altLang="en-US" sz="650" b="1" dirty="0">
                    <a:latin typeface="NanumSquareOTF Bold" panose="020B0600000101010101" pitchFamily="34" charset="-127"/>
                    <a:ea typeface="NanumSquareOTF Bold" panose="020B0600000101010101" pitchFamily="34" charset="-127"/>
                  </a:rPr>
                  <a:t>가격</a:t>
                </a:r>
              </a:p>
            </p:txBody>
          </p:sp>
        </p:grp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BBD4AE7C-7BCF-CA4D-8AC4-FDAF6ED640E2}"/>
              </a:ext>
            </a:extLst>
          </p:cNvPr>
          <p:cNvSpPr txBox="1"/>
          <p:nvPr/>
        </p:nvSpPr>
        <p:spPr>
          <a:xfrm>
            <a:off x="911113" y="1613834"/>
            <a:ext cx="2939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VAR </a:t>
            </a:r>
            <a:r>
              <a:rPr lang="ko-KR" altLang="en-US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모형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3B37F19-1B0A-4B49-AC9E-3E8C112AE759}"/>
              </a:ext>
            </a:extLst>
          </p:cNvPr>
          <p:cNvSpPr txBox="1"/>
          <p:nvPr/>
        </p:nvSpPr>
        <p:spPr>
          <a:xfrm>
            <a:off x="6023992" y="1613834"/>
            <a:ext cx="2939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Impulse Responses </a:t>
            </a:r>
            <a:r>
              <a:rPr lang="ko-KR" altLang="en-US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및 예측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31622" y="1012666"/>
            <a:ext cx="50043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NanumSquareOTF ExtraBold" panose="020B0600000101010101" pitchFamily="34" charset="-127"/>
                <a:ea typeface="NanumSquareOTF ExtraBold" panose="020B0600000101010101" pitchFamily="34" charset="-127"/>
              </a:rPr>
              <a:t>2)</a:t>
            </a:r>
            <a:r>
              <a:rPr lang="ko-KR" altLang="en-US" sz="2400" b="1" dirty="0">
                <a:latin typeface="NanumSquareOTF ExtraBold" panose="020B0600000101010101" pitchFamily="34" charset="-127"/>
                <a:ea typeface="NanumSquareOTF ExtraBold" panose="020B0600000101010101" pitchFamily="34" charset="-127"/>
              </a:rPr>
              <a:t> </a:t>
            </a:r>
            <a:r>
              <a:rPr lang="ko-KR" altLang="en-US" sz="2400" b="1" dirty="0" err="1">
                <a:latin typeface="NanumSquareOTF ExtraBold" panose="020B0600000101010101" pitchFamily="34" charset="-127"/>
                <a:ea typeface="NanumSquareOTF ExtraBold" panose="020B0600000101010101" pitchFamily="34" charset="-127"/>
              </a:rPr>
              <a:t>머신러닝</a:t>
            </a:r>
            <a:r>
              <a:rPr lang="ko-KR" altLang="en-US" sz="2400" b="1" dirty="0">
                <a:latin typeface="NanumSquareOTF ExtraBold" panose="020B0600000101010101" pitchFamily="34" charset="-127"/>
                <a:ea typeface="NanumSquareOTF ExtraBold" panose="020B0600000101010101" pitchFamily="34" charset="-127"/>
              </a:rPr>
              <a:t> 적용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3C5906C-CD2F-8B4E-911D-44F03ED7C552}"/>
              </a:ext>
            </a:extLst>
          </p:cNvPr>
          <p:cNvSpPr/>
          <p:nvPr/>
        </p:nvSpPr>
        <p:spPr>
          <a:xfrm>
            <a:off x="0" y="-12758"/>
            <a:ext cx="12192000" cy="7652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0CCBD7-AFFE-E64E-826E-834A4B951039}"/>
              </a:ext>
            </a:extLst>
          </p:cNvPr>
          <p:cNvSpPr txBox="1"/>
          <p:nvPr/>
        </p:nvSpPr>
        <p:spPr>
          <a:xfrm>
            <a:off x="-1" y="41796"/>
            <a:ext cx="6155649" cy="707886"/>
          </a:xfrm>
          <a:prstGeom prst="rect">
            <a:avLst/>
          </a:prstGeom>
          <a:noFill/>
          <a:effectLst>
            <a:outerShdw dist="38100" dir="4440000" algn="ctr" rotWithShape="0">
              <a:schemeClr val="accent2">
                <a:lumMod val="75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 04. </a:t>
            </a:r>
            <a:r>
              <a:rPr lang="ko-KR" altLang="en-US" sz="4000" b="1" dirty="0">
                <a:solidFill>
                  <a:schemeClr val="bg1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다양한 </a:t>
            </a:r>
            <a:r>
              <a:rPr lang="ko-KR" altLang="en-US" sz="4000" b="1" dirty="0" err="1">
                <a:solidFill>
                  <a:schemeClr val="bg1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머신러닝</a:t>
            </a:r>
            <a:r>
              <a:rPr lang="ko-KR" altLang="en-US" sz="4000" b="1" dirty="0">
                <a:solidFill>
                  <a:schemeClr val="bg1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 시도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D60E3E7-FB58-9343-935E-68F585EAA890}"/>
              </a:ext>
            </a:extLst>
          </p:cNvPr>
          <p:cNvSpPr txBox="1"/>
          <p:nvPr/>
        </p:nvSpPr>
        <p:spPr>
          <a:xfrm>
            <a:off x="1055440" y="5916457"/>
            <a:ext cx="10081120" cy="464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VAR </a:t>
            </a:r>
            <a:r>
              <a:rPr lang="ko-KR" altLang="en-US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모형을 돌렸을 때 독립변수들과 종속변수인 가격의 상관관계가 매우 낮아 가격 예측이 어려움</a:t>
            </a:r>
            <a:endParaRPr lang="en-US" altLang="ko-KR" b="1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776299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731622" y="1012666"/>
            <a:ext cx="50043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NanumSquareOTF ExtraBold" panose="020B0600000101010101" pitchFamily="34" charset="-127"/>
                <a:ea typeface="NanumSquareOTF ExtraBold" panose="020B0600000101010101" pitchFamily="34" charset="-127"/>
              </a:rPr>
              <a:t>2)</a:t>
            </a:r>
            <a:r>
              <a:rPr lang="ko-KR" altLang="en-US" sz="2400" b="1" dirty="0">
                <a:latin typeface="NanumSquareOTF ExtraBold" panose="020B0600000101010101" pitchFamily="34" charset="-127"/>
                <a:ea typeface="NanumSquareOTF ExtraBold" panose="020B0600000101010101" pitchFamily="34" charset="-127"/>
              </a:rPr>
              <a:t> </a:t>
            </a:r>
            <a:r>
              <a:rPr lang="ko-KR" altLang="en-US" sz="2400" b="1" dirty="0" err="1">
                <a:latin typeface="NanumSquareOTF ExtraBold" panose="020B0600000101010101" pitchFamily="34" charset="-127"/>
                <a:ea typeface="NanumSquareOTF ExtraBold" panose="020B0600000101010101" pitchFamily="34" charset="-127"/>
              </a:rPr>
              <a:t>머신러닝</a:t>
            </a:r>
            <a:r>
              <a:rPr lang="ko-KR" altLang="en-US" sz="2400" b="1" dirty="0">
                <a:latin typeface="NanumSquareOTF ExtraBold" panose="020B0600000101010101" pitchFamily="34" charset="-127"/>
                <a:ea typeface="NanumSquareOTF ExtraBold" panose="020B0600000101010101" pitchFamily="34" charset="-127"/>
              </a:rPr>
              <a:t> 적용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3C5906C-CD2F-8B4E-911D-44F03ED7C552}"/>
              </a:ext>
            </a:extLst>
          </p:cNvPr>
          <p:cNvSpPr/>
          <p:nvPr/>
        </p:nvSpPr>
        <p:spPr>
          <a:xfrm>
            <a:off x="0" y="-12758"/>
            <a:ext cx="12192000" cy="7652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E720596-13D1-3D48-BF59-DBE77BA6EC64}"/>
              </a:ext>
            </a:extLst>
          </p:cNvPr>
          <p:cNvSpPr txBox="1"/>
          <p:nvPr/>
        </p:nvSpPr>
        <p:spPr>
          <a:xfrm>
            <a:off x="1055440" y="5916457"/>
            <a:ext cx="10081120" cy="464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종속 변수 </a:t>
            </a:r>
            <a:r>
              <a:rPr lang="en-US" altLang="ko-KR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‘</a:t>
            </a:r>
            <a:r>
              <a:rPr lang="ko-KR" altLang="en-US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가격</a:t>
            </a:r>
            <a:r>
              <a:rPr lang="en-US" altLang="ko-KR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’</a:t>
            </a:r>
            <a:r>
              <a:rPr lang="ko-KR" altLang="en-US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과 독립 변수 사이에 관계가 나타나지 않음</a:t>
            </a:r>
            <a:endParaRPr lang="en-US" altLang="ko-KR" b="1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CF38C4FD-4C0A-B049-8A32-186B19127D55}"/>
              </a:ext>
            </a:extLst>
          </p:cNvPr>
          <p:cNvGrpSpPr/>
          <p:nvPr/>
        </p:nvGrpSpPr>
        <p:grpSpPr>
          <a:xfrm>
            <a:off x="666552" y="2143722"/>
            <a:ext cx="10858895" cy="3263900"/>
            <a:chOff x="1025353" y="2143722"/>
            <a:chExt cx="10858895" cy="3263900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D1A2BB40-3A23-2540-8EEE-34B2303E2E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25353" y="2145933"/>
              <a:ext cx="7033017" cy="3261689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27D2F9D2-E5D1-F74D-AE39-D0145795087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328248" y="2143722"/>
              <a:ext cx="3556000" cy="3263900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D01778F8-0940-1D4E-8421-A7BA7DD5C86B}"/>
              </a:ext>
            </a:extLst>
          </p:cNvPr>
          <p:cNvSpPr txBox="1"/>
          <p:nvPr/>
        </p:nvSpPr>
        <p:spPr>
          <a:xfrm>
            <a:off x="-1" y="41796"/>
            <a:ext cx="6155649" cy="707886"/>
          </a:xfrm>
          <a:prstGeom prst="rect">
            <a:avLst/>
          </a:prstGeom>
          <a:noFill/>
          <a:effectLst>
            <a:outerShdw dist="38100" dir="4440000" algn="ctr" rotWithShape="0">
              <a:schemeClr val="accent2">
                <a:lumMod val="75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 04. </a:t>
            </a:r>
            <a:r>
              <a:rPr lang="ko-KR" altLang="en-US" sz="4000" b="1" dirty="0">
                <a:solidFill>
                  <a:schemeClr val="bg1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다양한 </a:t>
            </a:r>
            <a:r>
              <a:rPr lang="ko-KR" altLang="en-US" sz="4000" b="1" dirty="0" err="1">
                <a:solidFill>
                  <a:schemeClr val="bg1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머신러닝</a:t>
            </a:r>
            <a:r>
              <a:rPr lang="ko-KR" altLang="en-US" sz="4000" b="1" dirty="0">
                <a:solidFill>
                  <a:schemeClr val="bg1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 시도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4C2D2A-9EA4-AD46-8E96-24213000AA05}"/>
              </a:ext>
            </a:extLst>
          </p:cNvPr>
          <p:cNvSpPr txBox="1"/>
          <p:nvPr/>
        </p:nvSpPr>
        <p:spPr>
          <a:xfrm>
            <a:off x="887760" y="1613834"/>
            <a:ext cx="2939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회귀</a:t>
            </a:r>
          </a:p>
        </p:txBody>
      </p:sp>
    </p:spTree>
    <p:extLst>
      <p:ext uri="{BB962C8B-B14F-4D97-AF65-F5344CB8AC3E}">
        <p14:creationId xmlns:p14="http://schemas.microsoft.com/office/powerpoint/2010/main" val="21795548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731622" y="1012666"/>
            <a:ext cx="50043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NanumSquareOTF ExtraBold" panose="020B0600000101010101" pitchFamily="34" charset="-127"/>
                <a:ea typeface="NanumSquareOTF ExtraBold" panose="020B0600000101010101" pitchFamily="34" charset="-127"/>
              </a:rPr>
              <a:t>1)</a:t>
            </a:r>
            <a:r>
              <a:rPr lang="ko-KR" altLang="en-US" sz="2400" b="1" dirty="0">
                <a:latin typeface="NanumSquareOTF ExtraBold" panose="020B0600000101010101" pitchFamily="34" charset="-127"/>
                <a:ea typeface="NanumSquareOTF ExtraBold" panose="020B0600000101010101" pitchFamily="34" charset="-127"/>
              </a:rPr>
              <a:t> 결과 문제 파악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3C5906C-CD2F-8B4E-911D-44F03ED7C552}"/>
              </a:ext>
            </a:extLst>
          </p:cNvPr>
          <p:cNvSpPr/>
          <p:nvPr/>
        </p:nvSpPr>
        <p:spPr>
          <a:xfrm>
            <a:off x="0" y="-12758"/>
            <a:ext cx="12192000" cy="7652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367F31-CF98-1346-9101-8FECE7F91A13}"/>
              </a:ext>
            </a:extLst>
          </p:cNvPr>
          <p:cNvSpPr txBox="1"/>
          <p:nvPr/>
        </p:nvSpPr>
        <p:spPr>
          <a:xfrm>
            <a:off x="0" y="41796"/>
            <a:ext cx="5591944" cy="707886"/>
          </a:xfrm>
          <a:prstGeom prst="rect">
            <a:avLst/>
          </a:prstGeom>
          <a:noFill/>
          <a:effectLst>
            <a:outerShdw dist="38100" dir="4440000" algn="ctr" rotWithShape="0">
              <a:schemeClr val="accent2">
                <a:lumMod val="75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 05. </a:t>
            </a:r>
            <a:r>
              <a:rPr lang="ko-KR" altLang="en-US" sz="4000" b="1" dirty="0">
                <a:solidFill>
                  <a:schemeClr val="bg1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결론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2DA31C2-2702-F444-9EA0-E6B58F330947}"/>
              </a:ext>
            </a:extLst>
          </p:cNvPr>
          <p:cNvSpPr txBox="1"/>
          <p:nvPr/>
        </p:nvSpPr>
        <p:spPr>
          <a:xfrm>
            <a:off x="983432" y="1844824"/>
            <a:ext cx="9217024" cy="3791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데이터 전처리</a:t>
            </a:r>
            <a:endParaRPr kumimoji="1" lang="en" altLang="ko-KR" b="1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" altLang="ko-KR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2013</a:t>
            </a:r>
            <a:r>
              <a:rPr kumimoji="1" lang="ko-KR" altLang="en-US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년 </a:t>
            </a:r>
            <a:r>
              <a:rPr kumimoji="1" lang="en-US" altLang="ko-KR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~</a:t>
            </a:r>
            <a:r>
              <a:rPr kumimoji="1" lang="ko-KR" altLang="en-US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kumimoji="1" lang="en-US" altLang="ko-KR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2014</a:t>
            </a:r>
            <a:r>
              <a:rPr kumimoji="1" lang="ko-KR" altLang="en-US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년 </a:t>
            </a:r>
            <a:r>
              <a:rPr kumimoji="1" lang="en" altLang="ko-KR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PM25 </a:t>
            </a:r>
            <a:r>
              <a:rPr kumimoji="1" lang="en" altLang="ko-KR" dirty="0" err="1">
                <a:latin typeface="NanumSquareOTF" panose="020B0600000101010101" pitchFamily="34" charset="-127"/>
                <a:ea typeface="NanumSquareOTF" panose="020B0600000101010101" pitchFamily="34" charset="-127"/>
              </a:rPr>
              <a:t>NaN</a:t>
            </a:r>
            <a:r>
              <a:rPr kumimoji="1" lang="en" altLang="ko-KR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: </a:t>
            </a:r>
            <a:r>
              <a:rPr kumimoji="1" lang="ko-KR" altLang="en-US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패턴을 고려해서 넣지 않음</a:t>
            </a:r>
            <a:endParaRPr kumimoji="1" lang="en-US" altLang="ko-KR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마켓이 열리지 않는 일자 </a:t>
            </a:r>
            <a:r>
              <a:rPr kumimoji="1" lang="en-US" altLang="ko-KR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:</a:t>
            </a:r>
            <a:r>
              <a:rPr kumimoji="1" lang="ko-KR" altLang="en-US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가격을 예측하기 </a:t>
            </a:r>
            <a:r>
              <a:rPr kumimoji="1" lang="ko-KR" altLang="en-US" dirty="0" err="1">
                <a:latin typeface="NanumSquareOTF" panose="020B0600000101010101" pitchFamily="34" charset="-127"/>
                <a:ea typeface="NanumSquareOTF" panose="020B0600000101010101" pitchFamily="34" charset="-127"/>
              </a:rPr>
              <a:t>위함이기</a:t>
            </a:r>
            <a:r>
              <a:rPr kumimoji="1" lang="ko-KR" altLang="en-US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때문에 가격을 채워 </a:t>
            </a:r>
            <a:r>
              <a:rPr kumimoji="1" lang="ko-KR" altLang="en-US" dirty="0" err="1">
                <a:latin typeface="NanumSquareOTF" panose="020B0600000101010101" pitchFamily="34" charset="-127"/>
                <a:ea typeface="NanumSquareOTF" panose="020B0600000101010101" pitchFamily="34" charset="-127"/>
              </a:rPr>
              <a:t>넣어선</a:t>
            </a:r>
            <a:r>
              <a:rPr kumimoji="1" lang="ko-KR" altLang="en-US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안됨</a:t>
            </a:r>
            <a:endParaRPr kumimoji="1" lang="en-US" altLang="ko-KR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피처 엔지니어링</a:t>
            </a:r>
            <a:endParaRPr kumimoji="1" lang="en-US" altLang="ko-KR" b="1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PCA</a:t>
            </a:r>
            <a:r>
              <a:rPr kumimoji="1" lang="ko-KR" altLang="en-US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외 고민이 없음</a:t>
            </a:r>
            <a:endParaRPr kumimoji="1" lang="en-US" altLang="ko-KR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>
              <a:lnSpc>
                <a:spcPct val="150000"/>
              </a:lnSpc>
            </a:pPr>
            <a:endParaRPr kumimoji="1" lang="en-US" altLang="ko-KR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b="1" dirty="0" err="1">
                <a:latin typeface="NanumSquareOTF" panose="020B0600000101010101" pitchFamily="34" charset="-127"/>
                <a:ea typeface="NanumSquareOTF" panose="020B0600000101010101" pitchFamily="34" charset="-127"/>
              </a:rPr>
              <a:t>머신러닝</a:t>
            </a:r>
            <a:r>
              <a:rPr kumimoji="1" lang="ko-KR" altLang="en-US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학습 데이터 </a:t>
            </a:r>
            <a:endParaRPr kumimoji="1" lang="en-US" altLang="ko-KR" b="1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일조량에 영향을 받은 토마토 재배 기간을 고려하지 않음</a:t>
            </a:r>
            <a:endParaRPr kumimoji="1" lang="en-US" altLang="ko-KR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787559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731622" y="1012666"/>
            <a:ext cx="50043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NanumSquareOTF ExtraBold" panose="020B0600000101010101" pitchFamily="34" charset="-127"/>
                <a:ea typeface="NanumSquareOTF ExtraBold" panose="020B0600000101010101" pitchFamily="34" charset="-127"/>
              </a:rPr>
              <a:t>2)</a:t>
            </a:r>
            <a:r>
              <a:rPr lang="ko-KR" altLang="en-US" sz="2400" b="1" dirty="0">
                <a:latin typeface="NanumSquareOTF ExtraBold" panose="020B0600000101010101" pitchFamily="34" charset="-127"/>
                <a:ea typeface="NanumSquareOTF ExtraBold" panose="020B0600000101010101" pitchFamily="34" charset="-127"/>
              </a:rPr>
              <a:t> 개선 방향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3C5906C-CD2F-8B4E-911D-44F03ED7C552}"/>
              </a:ext>
            </a:extLst>
          </p:cNvPr>
          <p:cNvSpPr/>
          <p:nvPr/>
        </p:nvSpPr>
        <p:spPr>
          <a:xfrm>
            <a:off x="0" y="-12758"/>
            <a:ext cx="12192000" cy="7652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367F31-CF98-1346-9101-8FECE7F91A13}"/>
              </a:ext>
            </a:extLst>
          </p:cNvPr>
          <p:cNvSpPr txBox="1"/>
          <p:nvPr/>
        </p:nvSpPr>
        <p:spPr>
          <a:xfrm>
            <a:off x="0" y="41796"/>
            <a:ext cx="5591944" cy="707886"/>
          </a:xfrm>
          <a:prstGeom prst="rect">
            <a:avLst/>
          </a:prstGeom>
          <a:noFill/>
          <a:effectLst>
            <a:outerShdw dist="38100" dir="4440000" algn="ctr" rotWithShape="0">
              <a:schemeClr val="accent2">
                <a:lumMod val="75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 05. </a:t>
            </a:r>
            <a:r>
              <a:rPr lang="ko-KR" altLang="en-US" sz="4000" b="1" dirty="0">
                <a:solidFill>
                  <a:schemeClr val="bg1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결론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2DA31C2-2702-F444-9EA0-E6B58F330947}"/>
              </a:ext>
            </a:extLst>
          </p:cNvPr>
          <p:cNvSpPr txBox="1"/>
          <p:nvPr/>
        </p:nvSpPr>
        <p:spPr>
          <a:xfrm>
            <a:off x="983432" y="1844824"/>
            <a:ext cx="9217024" cy="4622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데이터 전처리</a:t>
            </a:r>
            <a:endParaRPr kumimoji="1" lang="en" altLang="ko-KR" b="1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" altLang="ko-KR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2013</a:t>
            </a:r>
            <a:r>
              <a:rPr kumimoji="1" lang="ko-KR" altLang="en-US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년 </a:t>
            </a:r>
            <a:r>
              <a:rPr kumimoji="1" lang="en-US" altLang="ko-KR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~</a:t>
            </a:r>
            <a:r>
              <a:rPr kumimoji="1" lang="ko-KR" altLang="en-US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kumimoji="1" lang="en-US" altLang="ko-KR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2014</a:t>
            </a:r>
            <a:r>
              <a:rPr kumimoji="1" lang="ko-KR" altLang="en-US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년 </a:t>
            </a:r>
            <a:r>
              <a:rPr kumimoji="1" lang="en" altLang="ko-KR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PM25 </a:t>
            </a:r>
            <a:r>
              <a:rPr kumimoji="1" lang="en" altLang="ko-KR" dirty="0" err="1">
                <a:latin typeface="NanumSquareOTF" panose="020B0600000101010101" pitchFamily="34" charset="-127"/>
                <a:ea typeface="NanumSquareOTF" panose="020B0600000101010101" pitchFamily="34" charset="-127"/>
              </a:rPr>
              <a:t>NaN</a:t>
            </a:r>
            <a:r>
              <a:rPr kumimoji="1" lang="en" altLang="ko-KR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: </a:t>
            </a:r>
            <a:r>
              <a:rPr kumimoji="1" lang="ko-KR" altLang="en-US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패턴을 고려하여 </a:t>
            </a:r>
            <a:r>
              <a:rPr kumimoji="1" lang="en-US" altLang="ko-KR" dirty="0" err="1">
                <a:latin typeface="NanumSquareOTF" panose="020B0600000101010101" pitchFamily="34" charset="-127"/>
                <a:ea typeface="NanumSquareOTF" panose="020B0600000101010101" pitchFamily="34" charset="-127"/>
              </a:rPr>
              <a:t>NaN</a:t>
            </a:r>
            <a:r>
              <a:rPr kumimoji="1" lang="en-US" altLang="ko-KR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kumimoji="1" lang="ko-KR" altLang="en-US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채움</a:t>
            </a:r>
            <a:endParaRPr kumimoji="1" lang="en-US" altLang="ko-KR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마켓이 열리지 않는 일자 </a:t>
            </a:r>
            <a:r>
              <a:rPr kumimoji="1" lang="en-US" altLang="ko-KR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:</a:t>
            </a:r>
            <a:r>
              <a:rPr kumimoji="1" lang="ko-KR" altLang="en-US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휴일 주기가 같다면 </a:t>
            </a:r>
            <a:r>
              <a:rPr lang="ko-KR" altLang="en-US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이상치 처리</a:t>
            </a:r>
            <a:endParaRPr kumimoji="1" lang="en-US" altLang="ko-KR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피처 엔지니어링</a:t>
            </a:r>
            <a:endParaRPr kumimoji="1" lang="en-US" altLang="ko-KR" b="1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피처 </a:t>
            </a:r>
            <a:r>
              <a:rPr kumimoji="1" lang="ko-KR" altLang="en-US" dirty="0" err="1">
                <a:latin typeface="NanumSquareOTF" panose="020B0600000101010101" pitchFamily="34" charset="-127"/>
                <a:ea typeface="NanumSquareOTF" panose="020B0600000101010101" pitchFamily="34" charset="-127"/>
              </a:rPr>
              <a:t>맵핑</a:t>
            </a:r>
            <a:r>
              <a:rPr kumimoji="1" lang="ko-KR" altLang="en-US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시도</a:t>
            </a:r>
            <a:endParaRPr kumimoji="1" lang="en-US" altLang="ko-KR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해가 땅에 닿는데 방해하는 수치 컬럼 추가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err="1">
                <a:latin typeface="NanumSquareOTF" panose="020B0600000101010101" pitchFamily="34" charset="-127"/>
                <a:ea typeface="NanumSquareOTF" panose="020B0600000101010101" pitchFamily="34" charset="-127"/>
              </a:rPr>
              <a:t>컬럼마다</a:t>
            </a:r>
            <a:r>
              <a:rPr lang="ko-KR" altLang="en-US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모두 그래프를 그려 추세</a:t>
            </a:r>
            <a:r>
              <a:rPr lang="en-US" altLang="ko-KR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, </a:t>
            </a:r>
            <a:r>
              <a:rPr lang="ko-KR" altLang="en-US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이상치 파악</a:t>
            </a:r>
          </a:p>
          <a:p>
            <a:pPr>
              <a:lnSpc>
                <a:spcPct val="150000"/>
              </a:lnSpc>
            </a:pPr>
            <a:endParaRPr kumimoji="1" lang="en-US" altLang="ko-KR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b="1" dirty="0" err="1">
                <a:latin typeface="NanumSquareOTF" panose="020B0600000101010101" pitchFamily="34" charset="-127"/>
                <a:ea typeface="NanumSquareOTF" panose="020B0600000101010101" pitchFamily="34" charset="-127"/>
              </a:rPr>
              <a:t>머신러닝</a:t>
            </a:r>
            <a:r>
              <a:rPr kumimoji="1" lang="ko-KR" altLang="en-US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학습 데이터 </a:t>
            </a:r>
            <a:endParaRPr kumimoji="1" lang="en-US" altLang="ko-KR" b="1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재배 기간을 고려하여 학습 데이터 전처리</a:t>
            </a:r>
            <a:endParaRPr kumimoji="1" lang="en-US" altLang="ko-KR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985531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C3C5906C-CD2F-8B4E-911D-44F03ED7C552}"/>
              </a:ext>
            </a:extLst>
          </p:cNvPr>
          <p:cNvSpPr/>
          <p:nvPr/>
        </p:nvSpPr>
        <p:spPr>
          <a:xfrm>
            <a:off x="0" y="-12758"/>
            <a:ext cx="12192000" cy="7652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8843247-AB2D-C74A-97BC-2376AB8FCD9B}"/>
              </a:ext>
            </a:extLst>
          </p:cNvPr>
          <p:cNvSpPr txBox="1"/>
          <p:nvPr/>
        </p:nvSpPr>
        <p:spPr>
          <a:xfrm>
            <a:off x="3143672" y="1700808"/>
            <a:ext cx="5904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400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강원도시자의 감자 판매 화제</a:t>
            </a:r>
            <a:r>
              <a:rPr kumimoji="1" lang="en-US" altLang="ko-KR" sz="2400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(</a:t>
            </a:r>
            <a:r>
              <a:rPr kumimoji="1" lang="ko-KR" altLang="en-US" sz="2400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일명 </a:t>
            </a:r>
            <a:r>
              <a:rPr kumimoji="1" lang="ko-KR" altLang="en-US" sz="2400" b="1" dirty="0" err="1">
                <a:latin typeface="NanumSquareOTF" panose="020B0600000101010101" pitchFamily="34" charset="-127"/>
                <a:ea typeface="NanumSquareOTF" panose="020B0600000101010101" pitchFamily="34" charset="-127"/>
              </a:rPr>
              <a:t>포케팅</a:t>
            </a:r>
            <a:r>
              <a:rPr kumimoji="1" lang="en-US" altLang="ko-KR" sz="2400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)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6C6AD7C-1871-964C-B396-CC13BCE01A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7004" y="2310551"/>
            <a:ext cx="5217993" cy="392676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CFCBE6B-5ACE-7F4C-ABCC-E12F0458D421}"/>
              </a:ext>
            </a:extLst>
          </p:cNvPr>
          <p:cNvSpPr txBox="1"/>
          <p:nvPr/>
        </p:nvSpPr>
        <p:spPr>
          <a:xfrm>
            <a:off x="731622" y="1012666"/>
            <a:ext cx="17620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atin typeface="NanumSquareOTF ExtraBold" panose="020B0600000101010101" pitchFamily="34" charset="-127"/>
                <a:ea typeface="NanumSquareOTF ExtraBold" panose="020B0600000101010101" pitchFamily="34" charset="-127"/>
              </a:rPr>
              <a:t>1)</a:t>
            </a:r>
            <a:r>
              <a:rPr lang="ko-KR" altLang="en-US" sz="2400" b="1" dirty="0">
                <a:latin typeface="NanumSquareOTF ExtraBold" panose="020B0600000101010101" pitchFamily="34" charset="-127"/>
                <a:ea typeface="NanumSquareOTF ExtraBold" panose="020B0600000101010101" pitchFamily="34" charset="-127"/>
              </a:rPr>
              <a:t> 분석 배경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CD5F0D-9214-C447-BA5D-30CE77EC62C8}"/>
              </a:ext>
            </a:extLst>
          </p:cNvPr>
          <p:cNvSpPr txBox="1"/>
          <p:nvPr/>
        </p:nvSpPr>
        <p:spPr>
          <a:xfrm>
            <a:off x="0" y="41796"/>
            <a:ext cx="2149948" cy="707886"/>
          </a:xfrm>
          <a:prstGeom prst="rect">
            <a:avLst/>
          </a:prstGeom>
          <a:noFill/>
          <a:effectLst>
            <a:outerShdw dist="38100" dir="4440000" algn="ctr" rotWithShape="0">
              <a:schemeClr val="accent2">
                <a:lumMod val="75000"/>
              </a:scheme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 01. </a:t>
            </a:r>
            <a:r>
              <a:rPr lang="ko-KR" altLang="en-US" sz="4000" b="1" dirty="0">
                <a:solidFill>
                  <a:schemeClr val="bg1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서론</a:t>
            </a:r>
          </a:p>
        </p:txBody>
      </p:sp>
    </p:spTree>
    <p:extLst>
      <p:ext uri="{BB962C8B-B14F-4D97-AF65-F5344CB8AC3E}">
        <p14:creationId xmlns:p14="http://schemas.microsoft.com/office/powerpoint/2010/main" val="7612897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731622" y="1012666"/>
            <a:ext cx="50043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NanumSquareOTF ExtraBold" panose="020B0600000101010101" pitchFamily="34" charset="-127"/>
                <a:ea typeface="NanumSquareOTF ExtraBold" panose="020B0600000101010101" pitchFamily="34" charset="-127"/>
              </a:rPr>
              <a:t>3)</a:t>
            </a:r>
            <a:r>
              <a:rPr lang="ko-KR" altLang="en-US" sz="2400" b="1" dirty="0">
                <a:latin typeface="NanumSquareOTF ExtraBold" panose="020B0600000101010101" pitchFamily="34" charset="-127"/>
                <a:ea typeface="NanumSquareOTF ExtraBold" panose="020B0600000101010101" pitchFamily="34" charset="-127"/>
              </a:rPr>
              <a:t> 느낀 점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3C5906C-CD2F-8B4E-911D-44F03ED7C552}"/>
              </a:ext>
            </a:extLst>
          </p:cNvPr>
          <p:cNvSpPr/>
          <p:nvPr/>
        </p:nvSpPr>
        <p:spPr>
          <a:xfrm>
            <a:off x="0" y="-12758"/>
            <a:ext cx="12192000" cy="7652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367F31-CF98-1346-9101-8FECE7F91A13}"/>
              </a:ext>
            </a:extLst>
          </p:cNvPr>
          <p:cNvSpPr txBox="1"/>
          <p:nvPr/>
        </p:nvSpPr>
        <p:spPr>
          <a:xfrm>
            <a:off x="0" y="41796"/>
            <a:ext cx="5591944" cy="707886"/>
          </a:xfrm>
          <a:prstGeom prst="rect">
            <a:avLst/>
          </a:prstGeom>
          <a:noFill/>
          <a:effectLst>
            <a:outerShdw dist="38100" dir="4440000" algn="ctr" rotWithShape="0">
              <a:schemeClr val="accent2">
                <a:lumMod val="75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 05. </a:t>
            </a:r>
            <a:r>
              <a:rPr lang="ko-KR" altLang="en-US" sz="4000" b="1" dirty="0">
                <a:solidFill>
                  <a:schemeClr val="bg1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결론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B08A6DAE-E249-F149-BD4F-D3A0C2D34D46}"/>
              </a:ext>
            </a:extLst>
          </p:cNvPr>
          <p:cNvGrpSpPr/>
          <p:nvPr/>
        </p:nvGrpSpPr>
        <p:grpSpPr>
          <a:xfrm>
            <a:off x="886342" y="1916832"/>
            <a:ext cx="10419316" cy="3836803"/>
            <a:chOff x="1038742" y="1916832"/>
            <a:chExt cx="10419316" cy="3836803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C03C2E71-8522-9146-AE17-57BEA7E8802A}"/>
                </a:ext>
              </a:extLst>
            </p:cNvPr>
            <p:cNvGrpSpPr/>
            <p:nvPr/>
          </p:nvGrpSpPr>
          <p:grpSpPr>
            <a:xfrm>
              <a:off x="1038742" y="4077072"/>
              <a:ext cx="10419316" cy="1676563"/>
              <a:chOff x="1038742" y="4077072"/>
              <a:chExt cx="10419316" cy="1676563"/>
            </a:xfrm>
          </p:grpSpPr>
          <p:grpSp>
            <p:nvGrpSpPr>
              <p:cNvPr id="7" name="그룹 6">
                <a:extLst>
                  <a:ext uri="{FF2B5EF4-FFF2-40B4-BE49-F238E27FC236}">
                    <a16:creationId xmlns:a16="http://schemas.microsoft.com/office/drawing/2014/main" id="{F4C2F540-81A4-2342-93FD-19FFE7A4F214}"/>
                  </a:ext>
                </a:extLst>
              </p:cNvPr>
              <p:cNvGrpSpPr/>
              <p:nvPr/>
            </p:nvGrpSpPr>
            <p:grpSpPr>
              <a:xfrm flipH="1">
                <a:off x="1038742" y="4077072"/>
                <a:ext cx="8352928" cy="1676563"/>
                <a:chOff x="3071664" y="1734487"/>
                <a:chExt cx="8352928" cy="1676563"/>
              </a:xfrm>
            </p:grpSpPr>
            <p:sp>
              <p:nvSpPr>
                <p:cNvPr id="5" name="모서리가 둥근 사각형 설명선[R] 4">
                  <a:extLst>
                    <a:ext uri="{FF2B5EF4-FFF2-40B4-BE49-F238E27FC236}">
                      <a16:creationId xmlns:a16="http://schemas.microsoft.com/office/drawing/2014/main" id="{9070BBE0-EB82-CB4F-A66A-DBF82D2C5D17}"/>
                    </a:ext>
                  </a:extLst>
                </p:cNvPr>
                <p:cNvSpPr/>
                <p:nvPr/>
              </p:nvSpPr>
              <p:spPr>
                <a:xfrm>
                  <a:off x="3071664" y="1734487"/>
                  <a:ext cx="8352928" cy="1676563"/>
                </a:xfrm>
                <a:prstGeom prst="wedgeRoundRectCallout">
                  <a:avLst>
                    <a:gd name="adj1" fmla="val -52749"/>
                    <a:gd name="adj2" fmla="val -23321"/>
                    <a:gd name="adj3" fmla="val 16667"/>
                  </a:avLst>
                </a:prstGeom>
                <a:solidFill>
                  <a:srgbClr val="FCEDC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 b="1" dirty="0">
                    <a:latin typeface="NanumSquareOTF Bold" panose="020B0600000101010101" pitchFamily="34" charset="-127"/>
                    <a:ea typeface="NanumSquareOTF Bold" panose="020B0600000101010101" pitchFamily="34" charset="-127"/>
                  </a:endParaRPr>
                </a:p>
              </p:txBody>
            </p:sp>
            <p:sp>
              <p:nvSpPr>
                <p:cNvPr id="2" name="직사각형 1">
                  <a:extLst>
                    <a:ext uri="{FF2B5EF4-FFF2-40B4-BE49-F238E27FC236}">
                      <a16:creationId xmlns:a16="http://schemas.microsoft.com/office/drawing/2014/main" id="{1A3D713E-9C8E-7447-8DDF-E7D65D0BD59C}"/>
                    </a:ext>
                  </a:extLst>
                </p:cNvPr>
                <p:cNvSpPr/>
                <p:nvPr/>
              </p:nvSpPr>
              <p:spPr>
                <a:xfrm>
                  <a:off x="3287688" y="1834104"/>
                  <a:ext cx="7920880" cy="1477328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altLang="ko-KR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SquareOTF" panose="020B0600000101010101" pitchFamily="34" charset="-127"/>
                      <a:ea typeface="NanumSquareOTF" panose="020B0600000101010101" pitchFamily="34" charset="-127"/>
                    </a:rPr>
                    <a:t>“</a:t>
                  </a:r>
                  <a:r>
                    <a:rPr lang="ko-KR" altLang="en-US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SquareOTF" panose="020B0600000101010101" pitchFamily="34" charset="-127"/>
                      <a:ea typeface="NanumSquareOTF" panose="020B0600000101010101" pitchFamily="34" charset="-127"/>
                    </a:rPr>
                    <a:t> </a:t>
                  </a:r>
                  <a:r>
                    <a:rPr lang="en" altLang="ko-KR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SquareOTF" panose="020B0600000101010101" pitchFamily="34" charset="-127"/>
                      <a:ea typeface="NanumSquareOTF" panose="020B0600000101010101" pitchFamily="34" charset="-127"/>
                    </a:rPr>
                    <a:t>feature engineering</a:t>
                  </a:r>
                  <a:r>
                    <a:rPr lang="ko-KR" altLang="en-US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SquareOTF" panose="020B0600000101010101" pitchFamily="34" charset="-127"/>
                      <a:ea typeface="NanumSquareOTF" panose="020B0600000101010101" pitchFamily="34" charset="-127"/>
                    </a:rPr>
                    <a:t>을 깊게 고민하지 못해 아쉬움 </a:t>
                  </a:r>
                  <a:r>
                    <a:rPr lang="en-US" altLang="ko-KR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SquareOTF" panose="020B0600000101010101" pitchFamily="34" charset="-127"/>
                      <a:ea typeface="NanumSquareOTF" panose="020B0600000101010101" pitchFamily="34" charset="-127"/>
                    </a:rPr>
                    <a:t>“</a:t>
                  </a:r>
                  <a:endParaRPr lang="en" altLang="ko-KR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SquareOTF" panose="020B0600000101010101" pitchFamily="34" charset="-127"/>
                    <a:ea typeface="NanumSquareOTF" panose="020B0600000101010101" pitchFamily="34" charset="-127"/>
                  </a:endParaRPr>
                </a:p>
                <a:p>
                  <a:endParaRPr lang="en-US" altLang="ko-KR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SquareOTF" panose="020B0600000101010101" pitchFamily="34" charset="-127"/>
                    <a:ea typeface="NanumSquareOTF" panose="020B0600000101010101" pitchFamily="34" charset="-127"/>
                  </a:endParaRPr>
                </a:p>
                <a:p>
                  <a:r>
                    <a:rPr lang="en-US" altLang="ko-KR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SquareOTF" panose="020B0600000101010101" pitchFamily="34" charset="-127"/>
                      <a:ea typeface="NanumSquareOTF" panose="020B0600000101010101" pitchFamily="34" charset="-127"/>
                    </a:rPr>
                    <a:t>N</a:t>
                  </a:r>
                  <a:r>
                    <a:rPr lang="en" altLang="ko-KR" dirty="0" err="1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SquareOTF" panose="020B0600000101010101" pitchFamily="34" charset="-127"/>
                      <a:ea typeface="NanumSquareOTF" panose="020B0600000101010101" pitchFamily="34" charset="-127"/>
                    </a:rPr>
                    <a:t>aN</a:t>
                  </a:r>
                  <a:r>
                    <a:rPr lang="ko-KR" altLang="en-US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SquareOTF" panose="020B0600000101010101" pitchFamily="34" charset="-127"/>
                      <a:ea typeface="NanumSquareOTF" panose="020B0600000101010101" pitchFamily="34" charset="-127"/>
                    </a:rPr>
                    <a:t>값을 채우기 위해 많은 시간이 소비 되었고 그만큼 </a:t>
                  </a:r>
                  <a:r>
                    <a:rPr lang="en" altLang="ko-KR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SquareOTF" panose="020B0600000101010101" pitchFamily="34" charset="-127"/>
                      <a:ea typeface="NanumSquareOTF" panose="020B0600000101010101" pitchFamily="34" charset="-127"/>
                    </a:rPr>
                    <a:t>feature engineering</a:t>
                  </a:r>
                  <a:r>
                    <a:rPr lang="ko-KR" altLang="en-US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SquareOTF" panose="020B0600000101010101" pitchFamily="34" charset="-127"/>
                      <a:ea typeface="NanumSquareOTF" panose="020B0600000101010101" pitchFamily="34" charset="-127"/>
                    </a:rPr>
                    <a:t>에 할애할 시간이 적었던 점이 아쉬웠습니다</a:t>
                  </a:r>
                  <a:r>
                    <a:rPr lang="en-US" altLang="ko-KR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SquareOTF" panose="020B0600000101010101" pitchFamily="34" charset="-127"/>
                      <a:ea typeface="NanumSquareOTF" panose="020B0600000101010101" pitchFamily="34" charset="-127"/>
                    </a:rPr>
                    <a:t>. </a:t>
                  </a:r>
                  <a:r>
                    <a:rPr lang="ko-KR" altLang="en-US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SquareOTF" panose="020B0600000101010101" pitchFamily="34" charset="-127"/>
                      <a:ea typeface="NanumSquareOTF" panose="020B0600000101010101" pitchFamily="34" charset="-127"/>
                    </a:rPr>
                    <a:t>다음 프로젝트는 이번 프로젝트의 경험을 살려 더 좋은 모델을 구현하고 싶습니다</a:t>
                  </a:r>
                </a:p>
              </p:txBody>
            </p:sp>
          </p:grpSp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id="{66F4B4D5-207A-5840-A291-588EFD5FDA4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32444" t="56741" r="33480" b="265"/>
              <a:stretch/>
            </p:blipFill>
            <p:spPr>
              <a:xfrm>
                <a:off x="10154155" y="4087261"/>
                <a:ext cx="1303903" cy="1656184"/>
              </a:xfrm>
              <a:prstGeom prst="rect">
                <a:avLst/>
              </a:prstGeom>
            </p:spPr>
          </p:pic>
        </p:grp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87993218-CC43-9D43-BAB7-549104B998AB}"/>
                </a:ext>
              </a:extLst>
            </p:cNvPr>
            <p:cNvGrpSpPr/>
            <p:nvPr/>
          </p:nvGrpSpPr>
          <p:grpSpPr>
            <a:xfrm>
              <a:off x="1038742" y="1916832"/>
              <a:ext cx="10419316" cy="1676563"/>
              <a:chOff x="1005276" y="1734487"/>
              <a:chExt cx="10419316" cy="1676563"/>
            </a:xfrm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EAF10479-2493-6F4C-863B-056396A30C88}"/>
                  </a:ext>
                </a:extLst>
              </p:cNvPr>
              <p:cNvGrpSpPr/>
              <p:nvPr/>
            </p:nvGrpSpPr>
            <p:grpSpPr>
              <a:xfrm>
                <a:off x="3071664" y="1734487"/>
                <a:ext cx="8352928" cy="1676563"/>
                <a:chOff x="3071664" y="1734487"/>
                <a:chExt cx="8352928" cy="1676563"/>
              </a:xfrm>
            </p:grpSpPr>
            <p:sp>
              <p:nvSpPr>
                <p:cNvPr id="17" name="모서리가 둥근 사각형 설명선[R] 16">
                  <a:extLst>
                    <a:ext uri="{FF2B5EF4-FFF2-40B4-BE49-F238E27FC236}">
                      <a16:creationId xmlns:a16="http://schemas.microsoft.com/office/drawing/2014/main" id="{53D473BD-6420-7B49-84CE-61337E1AA5B1}"/>
                    </a:ext>
                  </a:extLst>
                </p:cNvPr>
                <p:cNvSpPr/>
                <p:nvPr/>
              </p:nvSpPr>
              <p:spPr>
                <a:xfrm>
                  <a:off x="3071664" y="1734487"/>
                  <a:ext cx="8352928" cy="1676563"/>
                </a:xfrm>
                <a:prstGeom prst="wedgeRoundRectCallout">
                  <a:avLst>
                    <a:gd name="adj1" fmla="val -52749"/>
                    <a:gd name="adj2" fmla="val -23321"/>
                    <a:gd name="adj3" fmla="val 16667"/>
                  </a:avLst>
                </a:prstGeom>
                <a:solidFill>
                  <a:srgbClr val="FCEDC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 b="1" dirty="0">
                    <a:latin typeface="NanumSquareOTF Bold" panose="020B0600000101010101" pitchFamily="34" charset="-127"/>
                    <a:ea typeface="NanumSquareOTF Bold" panose="020B0600000101010101" pitchFamily="34" charset="-127"/>
                  </a:endParaRPr>
                </a:p>
              </p:txBody>
            </p:sp>
            <p:sp>
              <p:nvSpPr>
                <p:cNvPr id="18" name="직사각형 17">
                  <a:extLst>
                    <a:ext uri="{FF2B5EF4-FFF2-40B4-BE49-F238E27FC236}">
                      <a16:creationId xmlns:a16="http://schemas.microsoft.com/office/drawing/2014/main" id="{32905D4F-0F35-2346-9ECF-729EBBFEF985}"/>
                    </a:ext>
                  </a:extLst>
                </p:cNvPr>
                <p:cNvSpPr/>
                <p:nvPr/>
              </p:nvSpPr>
              <p:spPr>
                <a:xfrm>
                  <a:off x="3287688" y="1834104"/>
                  <a:ext cx="7920880" cy="1200329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en-US" altLang="ko-KR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SquareOTF" panose="020B0600000101010101" pitchFamily="34" charset="-127"/>
                      <a:ea typeface="NanumSquareOTF" panose="020B0600000101010101" pitchFamily="34" charset="-127"/>
                    </a:rPr>
                    <a:t>“</a:t>
                  </a:r>
                  <a:r>
                    <a:rPr lang="ko-KR" altLang="en-US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SquareOTF" panose="020B0600000101010101" pitchFamily="34" charset="-127"/>
                      <a:ea typeface="NanumSquareOTF" panose="020B0600000101010101" pitchFamily="34" charset="-127"/>
                    </a:rPr>
                    <a:t> 도메인 지식과 통찰력이 많이 필요하다는 점을 깨닫는 경험 </a:t>
                  </a:r>
                  <a:r>
                    <a:rPr lang="en-US" altLang="ko-KR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SquareOTF" panose="020B0600000101010101" pitchFamily="34" charset="-127"/>
                      <a:ea typeface="NanumSquareOTF" panose="020B0600000101010101" pitchFamily="34" charset="-127"/>
                    </a:rPr>
                    <a:t>“</a:t>
                  </a:r>
                  <a:r>
                    <a:rPr lang="ko-KR" altLang="en-US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SquareOTF" panose="020B0600000101010101" pitchFamily="34" charset="-127"/>
                      <a:ea typeface="NanumSquareOTF" panose="020B0600000101010101" pitchFamily="34" charset="-127"/>
                    </a:rPr>
                    <a:t> </a:t>
                  </a:r>
                  <a:endParaRPr lang="en-US" altLang="ko-KR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SquareOTF" panose="020B0600000101010101" pitchFamily="34" charset="-127"/>
                    <a:ea typeface="NanumSquareOTF" panose="020B0600000101010101" pitchFamily="34" charset="-127"/>
                  </a:endParaRPr>
                </a:p>
                <a:p>
                  <a:pPr>
                    <a:lnSpc>
                      <a:spcPct val="150000"/>
                    </a:lnSpc>
                  </a:pPr>
                  <a:endParaRPr lang="en-US" altLang="ko-KR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SquareOTF" panose="020B0600000101010101" pitchFamily="34" charset="-127"/>
                    <a:ea typeface="NanumSquareOTF" panose="020B0600000101010101" pitchFamily="34" charset="-127"/>
                  </a:endParaRPr>
                </a:p>
                <a:p>
                  <a:r>
                    <a:rPr lang="ko-KR" altLang="en-US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SquareOTF" panose="020B0600000101010101" pitchFamily="34" charset="-127"/>
                      <a:ea typeface="NanumSquareOTF" panose="020B0600000101010101" pitchFamily="34" charset="-127"/>
                    </a:rPr>
                    <a:t>데이터에서 중요한 값만을 도출하는 판단력이 많이 필요하다는 것을 깨달았습니다</a:t>
                  </a:r>
                  <a:r>
                    <a:rPr lang="en-US" altLang="ko-KR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SquareOTF" panose="020B0600000101010101" pitchFamily="34" charset="-127"/>
                      <a:ea typeface="NanumSquareOTF" panose="020B0600000101010101" pitchFamily="34" charset="-127"/>
                    </a:rPr>
                    <a:t>.</a:t>
                  </a:r>
                  <a:endParaRPr lang="ko-KR" alt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SquareOTF" panose="020B0600000101010101" pitchFamily="34" charset="-127"/>
                    <a:ea typeface="NanumSquareOTF" panose="020B0600000101010101" pitchFamily="34" charset="-127"/>
                  </a:endParaRPr>
                </a:p>
              </p:txBody>
            </p:sp>
          </p:grpSp>
          <p:pic>
            <p:nvPicPr>
              <p:cNvPr id="16" name="그림 15">
                <a:extLst>
                  <a:ext uri="{FF2B5EF4-FFF2-40B4-BE49-F238E27FC236}">
                    <a16:creationId xmlns:a16="http://schemas.microsoft.com/office/drawing/2014/main" id="{6AAC3335-1CB6-1F42-97E9-99942A2F29E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65924" b="57006"/>
              <a:stretch/>
            </p:blipFill>
            <p:spPr>
              <a:xfrm>
                <a:off x="1005276" y="1744676"/>
                <a:ext cx="1303903" cy="1656184"/>
              </a:xfrm>
              <a:prstGeom prst="rect">
                <a:avLst/>
              </a:prstGeom>
            </p:spPr>
          </p:pic>
        </p:grp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D93435E0-21E9-D446-A79F-AAAF146818C4}"/>
              </a:ext>
            </a:extLst>
          </p:cNvPr>
          <p:cNvSpPr txBox="1"/>
          <p:nvPr/>
        </p:nvSpPr>
        <p:spPr>
          <a:xfrm>
            <a:off x="1802134" y="3124445"/>
            <a:ext cx="8814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준회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E005048-7D7B-6049-8A84-97BC31F5B431}"/>
              </a:ext>
            </a:extLst>
          </p:cNvPr>
          <p:cNvSpPr txBox="1"/>
          <p:nvPr/>
        </p:nvSpPr>
        <p:spPr>
          <a:xfrm>
            <a:off x="9561045" y="5374113"/>
            <a:ext cx="8814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제호</a:t>
            </a:r>
          </a:p>
        </p:txBody>
      </p:sp>
    </p:spTree>
    <p:extLst>
      <p:ext uri="{BB962C8B-B14F-4D97-AF65-F5344CB8AC3E}">
        <p14:creationId xmlns:p14="http://schemas.microsoft.com/office/powerpoint/2010/main" val="29358520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731622" y="1012666"/>
            <a:ext cx="50043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NanumSquareOTF ExtraBold" panose="020B0600000101010101" pitchFamily="34" charset="-127"/>
                <a:ea typeface="NanumSquareOTF ExtraBold" panose="020B0600000101010101" pitchFamily="34" charset="-127"/>
              </a:rPr>
              <a:t>3)</a:t>
            </a:r>
            <a:r>
              <a:rPr lang="ko-KR" altLang="en-US" sz="2400" b="1" dirty="0">
                <a:latin typeface="NanumSquareOTF ExtraBold" panose="020B0600000101010101" pitchFamily="34" charset="-127"/>
                <a:ea typeface="NanumSquareOTF ExtraBold" panose="020B0600000101010101" pitchFamily="34" charset="-127"/>
              </a:rPr>
              <a:t> 느낀 점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3C5906C-CD2F-8B4E-911D-44F03ED7C552}"/>
              </a:ext>
            </a:extLst>
          </p:cNvPr>
          <p:cNvSpPr/>
          <p:nvPr/>
        </p:nvSpPr>
        <p:spPr>
          <a:xfrm>
            <a:off x="0" y="-12758"/>
            <a:ext cx="12192000" cy="7652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367F31-CF98-1346-9101-8FECE7F91A13}"/>
              </a:ext>
            </a:extLst>
          </p:cNvPr>
          <p:cNvSpPr txBox="1"/>
          <p:nvPr/>
        </p:nvSpPr>
        <p:spPr>
          <a:xfrm>
            <a:off x="0" y="41796"/>
            <a:ext cx="5591944" cy="707886"/>
          </a:xfrm>
          <a:prstGeom prst="rect">
            <a:avLst/>
          </a:prstGeom>
          <a:noFill/>
          <a:effectLst>
            <a:outerShdw dist="38100" dir="4440000" algn="ctr" rotWithShape="0">
              <a:schemeClr val="accent2">
                <a:lumMod val="75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 05. </a:t>
            </a:r>
            <a:r>
              <a:rPr lang="ko-KR" altLang="en-US" sz="4000" b="1" dirty="0">
                <a:solidFill>
                  <a:schemeClr val="bg1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결론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B08A6DAE-E249-F149-BD4F-D3A0C2D34D46}"/>
              </a:ext>
            </a:extLst>
          </p:cNvPr>
          <p:cNvGrpSpPr/>
          <p:nvPr/>
        </p:nvGrpSpPr>
        <p:grpSpPr>
          <a:xfrm>
            <a:off x="886342" y="1734487"/>
            <a:ext cx="10419317" cy="4019148"/>
            <a:chOff x="1038742" y="1734487"/>
            <a:chExt cx="10419317" cy="4019148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C03C2E71-8522-9146-AE17-57BEA7E8802A}"/>
                </a:ext>
              </a:extLst>
            </p:cNvPr>
            <p:cNvGrpSpPr/>
            <p:nvPr/>
          </p:nvGrpSpPr>
          <p:grpSpPr>
            <a:xfrm>
              <a:off x="1038742" y="4077072"/>
              <a:ext cx="10419317" cy="1676563"/>
              <a:chOff x="1038742" y="4077072"/>
              <a:chExt cx="10419317" cy="1676563"/>
            </a:xfrm>
          </p:grpSpPr>
          <p:grpSp>
            <p:nvGrpSpPr>
              <p:cNvPr id="7" name="그룹 6">
                <a:extLst>
                  <a:ext uri="{FF2B5EF4-FFF2-40B4-BE49-F238E27FC236}">
                    <a16:creationId xmlns:a16="http://schemas.microsoft.com/office/drawing/2014/main" id="{F4C2F540-81A4-2342-93FD-19FFE7A4F214}"/>
                  </a:ext>
                </a:extLst>
              </p:cNvPr>
              <p:cNvGrpSpPr/>
              <p:nvPr/>
            </p:nvGrpSpPr>
            <p:grpSpPr>
              <a:xfrm flipH="1">
                <a:off x="1038742" y="4077072"/>
                <a:ext cx="8352928" cy="1676563"/>
                <a:chOff x="3071664" y="1734487"/>
                <a:chExt cx="8352928" cy="1676563"/>
              </a:xfrm>
            </p:grpSpPr>
            <p:sp>
              <p:nvSpPr>
                <p:cNvPr id="5" name="모서리가 둥근 사각형 설명선[R] 4">
                  <a:extLst>
                    <a:ext uri="{FF2B5EF4-FFF2-40B4-BE49-F238E27FC236}">
                      <a16:creationId xmlns:a16="http://schemas.microsoft.com/office/drawing/2014/main" id="{9070BBE0-EB82-CB4F-A66A-DBF82D2C5D17}"/>
                    </a:ext>
                  </a:extLst>
                </p:cNvPr>
                <p:cNvSpPr/>
                <p:nvPr/>
              </p:nvSpPr>
              <p:spPr>
                <a:xfrm>
                  <a:off x="3071664" y="1734487"/>
                  <a:ext cx="8352928" cy="1676563"/>
                </a:xfrm>
                <a:prstGeom prst="wedgeRoundRectCallout">
                  <a:avLst>
                    <a:gd name="adj1" fmla="val -52749"/>
                    <a:gd name="adj2" fmla="val -23321"/>
                    <a:gd name="adj3" fmla="val 16667"/>
                  </a:avLst>
                </a:prstGeom>
                <a:solidFill>
                  <a:srgbClr val="FCEDC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 b="1" dirty="0">
                    <a:latin typeface="NanumSquareOTF Bold" panose="020B0600000101010101" pitchFamily="34" charset="-127"/>
                    <a:ea typeface="NanumSquareOTF Bold" panose="020B0600000101010101" pitchFamily="34" charset="-127"/>
                  </a:endParaRPr>
                </a:p>
              </p:txBody>
            </p:sp>
            <p:sp>
              <p:nvSpPr>
                <p:cNvPr id="2" name="직사각형 1">
                  <a:extLst>
                    <a:ext uri="{FF2B5EF4-FFF2-40B4-BE49-F238E27FC236}">
                      <a16:creationId xmlns:a16="http://schemas.microsoft.com/office/drawing/2014/main" id="{1A3D713E-9C8E-7447-8DDF-E7D65D0BD59C}"/>
                    </a:ext>
                  </a:extLst>
                </p:cNvPr>
                <p:cNvSpPr/>
                <p:nvPr/>
              </p:nvSpPr>
              <p:spPr>
                <a:xfrm>
                  <a:off x="3287688" y="1834104"/>
                  <a:ext cx="7920880" cy="1477328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altLang="ko-KR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SquareOTF" panose="020B0600000101010101" pitchFamily="34" charset="-127"/>
                      <a:ea typeface="NanumSquareOTF" panose="020B0600000101010101" pitchFamily="34" charset="-127"/>
                    </a:rPr>
                    <a:t>“</a:t>
                  </a:r>
                  <a:r>
                    <a:rPr lang="ko-KR" altLang="en-US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SquareOTF" panose="020B0600000101010101" pitchFamily="34" charset="-127"/>
                      <a:ea typeface="NanumSquareOTF" panose="020B0600000101010101" pitchFamily="34" charset="-127"/>
                    </a:rPr>
                    <a:t> 다양한 시도와 공부를 하지 못한 아쉬움 </a:t>
                  </a:r>
                  <a:r>
                    <a:rPr lang="en-US" altLang="ko-KR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SquareOTF" panose="020B0600000101010101" pitchFamily="34" charset="-127"/>
                      <a:ea typeface="NanumSquareOTF" panose="020B0600000101010101" pitchFamily="34" charset="-127"/>
                    </a:rPr>
                    <a:t>“</a:t>
                  </a:r>
                </a:p>
                <a:p>
                  <a:endParaRPr lang="en-US" altLang="ko-KR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SquareOTF" panose="020B0600000101010101" pitchFamily="34" charset="-127"/>
                    <a:ea typeface="NanumSquareOTF" panose="020B0600000101010101" pitchFamily="34" charset="-127"/>
                  </a:endParaRPr>
                </a:p>
                <a:p>
                  <a:r>
                    <a:rPr lang="ko-KR" altLang="en-US" dirty="0" err="1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SquareOTF" panose="020B0600000101010101" pitchFamily="34" charset="-127"/>
                      <a:ea typeface="NanumSquareOTF" panose="020B0600000101010101" pitchFamily="34" charset="-127"/>
                    </a:rPr>
                    <a:t>시계열</a:t>
                  </a:r>
                  <a:r>
                    <a:rPr lang="en-US" altLang="ko-KR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SquareOTF" panose="020B0600000101010101" pitchFamily="34" charset="-127"/>
                      <a:ea typeface="NanumSquareOTF" panose="020B0600000101010101" pitchFamily="34" charset="-127"/>
                    </a:rPr>
                    <a:t>,</a:t>
                  </a:r>
                  <a:r>
                    <a:rPr lang="ko-KR" altLang="en-US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SquareOTF" panose="020B0600000101010101" pitchFamily="34" charset="-127"/>
                      <a:ea typeface="NanumSquareOTF" panose="020B0600000101010101" pitchFamily="34" charset="-127"/>
                    </a:rPr>
                    <a:t> 회귀 분석 모델을 사용했는데 좋은 결과를 얻지 못했습니다</a:t>
                  </a:r>
                  <a:r>
                    <a:rPr lang="en-US" altLang="ko-KR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SquareOTF" panose="020B0600000101010101" pitchFamily="34" charset="-127"/>
                      <a:ea typeface="NanumSquareOTF" panose="020B0600000101010101" pitchFamily="34" charset="-127"/>
                    </a:rPr>
                    <a:t>.</a:t>
                  </a:r>
                  <a:r>
                    <a:rPr lang="ko-KR" altLang="en-US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SquareOTF" panose="020B0600000101010101" pitchFamily="34" charset="-127"/>
                      <a:ea typeface="NanumSquareOTF" panose="020B0600000101010101" pitchFamily="34" charset="-127"/>
                    </a:rPr>
                    <a:t> 추후 대기 오염 및 일조량을 좋음</a:t>
                  </a:r>
                  <a:r>
                    <a:rPr lang="en-US" altLang="ko-KR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SquareOTF" panose="020B0600000101010101" pitchFamily="34" charset="-127"/>
                      <a:ea typeface="NanumSquareOTF" panose="020B0600000101010101" pitchFamily="34" charset="-127"/>
                    </a:rPr>
                    <a:t>,</a:t>
                  </a:r>
                  <a:r>
                    <a:rPr lang="ko-KR" altLang="en-US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SquareOTF" panose="020B0600000101010101" pitchFamily="34" charset="-127"/>
                      <a:ea typeface="NanumSquareOTF" panose="020B0600000101010101" pitchFamily="34" charset="-127"/>
                    </a:rPr>
                    <a:t> 보통</a:t>
                  </a:r>
                  <a:r>
                    <a:rPr lang="en-US" altLang="ko-KR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SquareOTF" panose="020B0600000101010101" pitchFamily="34" charset="-127"/>
                      <a:ea typeface="NanumSquareOTF" panose="020B0600000101010101" pitchFamily="34" charset="-127"/>
                    </a:rPr>
                    <a:t>,</a:t>
                  </a:r>
                  <a:r>
                    <a:rPr lang="ko-KR" altLang="en-US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SquareOTF" panose="020B0600000101010101" pitchFamily="34" charset="-127"/>
                      <a:ea typeface="NanumSquareOTF" panose="020B0600000101010101" pitchFamily="34" charset="-127"/>
                    </a:rPr>
                    <a:t> 나쁨</a:t>
                  </a:r>
                  <a:r>
                    <a:rPr lang="en-US" altLang="ko-KR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SquareOTF" panose="020B0600000101010101" pitchFamily="34" charset="-127"/>
                      <a:ea typeface="NanumSquareOTF" panose="020B0600000101010101" pitchFamily="34" charset="-127"/>
                    </a:rPr>
                    <a:t>,</a:t>
                  </a:r>
                  <a:r>
                    <a:rPr lang="ko-KR" altLang="en-US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SquareOTF" panose="020B0600000101010101" pitchFamily="34" charset="-127"/>
                      <a:ea typeface="NanumSquareOTF" panose="020B0600000101010101" pitchFamily="34" charset="-127"/>
                    </a:rPr>
                    <a:t> 매우 나쁨 등으로 나눠 분류 분석 모델도 적용해보고 결과값을 비교해 보고 싶습니다</a:t>
                  </a:r>
                  <a:r>
                    <a:rPr lang="en-US" altLang="ko-KR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SquareOTF" panose="020B0600000101010101" pitchFamily="34" charset="-127"/>
                      <a:ea typeface="NanumSquareOTF" panose="020B0600000101010101" pitchFamily="34" charset="-127"/>
                    </a:rPr>
                    <a:t>.</a:t>
                  </a:r>
                  <a:r>
                    <a:rPr lang="ko-KR" altLang="en-US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SquareOTF" panose="020B0600000101010101" pitchFamily="34" charset="-127"/>
                      <a:ea typeface="NanumSquareOTF" panose="020B0600000101010101" pitchFamily="34" charset="-127"/>
                    </a:rPr>
                    <a:t> </a:t>
                  </a:r>
                </a:p>
              </p:txBody>
            </p:sp>
          </p:grpSp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id="{66F4B4D5-207A-5840-A291-588EFD5FDA4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33873" t="12363" r="27835" b="44643"/>
              <a:stretch/>
            </p:blipFill>
            <p:spPr>
              <a:xfrm>
                <a:off x="9992817" y="4087261"/>
                <a:ext cx="1465242" cy="1656184"/>
              </a:xfrm>
              <a:prstGeom prst="rect">
                <a:avLst/>
              </a:prstGeom>
            </p:spPr>
          </p:pic>
        </p:grp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87993218-CC43-9D43-BAB7-549104B998AB}"/>
                </a:ext>
              </a:extLst>
            </p:cNvPr>
            <p:cNvGrpSpPr/>
            <p:nvPr/>
          </p:nvGrpSpPr>
          <p:grpSpPr>
            <a:xfrm>
              <a:off x="1038742" y="1734487"/>
              <a:ext cx="10419316" cy="1858908"/>
              <a:chOff x="1005276" y="1552142"/>
              <a:chExt cx="10419316" cy="1858908"/>
            </a:xfrm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EAF10479-2493-6F4C-863B-056396A30C88}"/>
                  </a:ext>
                </a:extLst>
              </p:cNvPr>
              <p:cNvGrpSpPr/>
              <p:nvPr/>
            </p:nvGrpSpPr>
            <p:grpSpPr>
              <a:xfrm>
                <a:off x="3071664" y="1734487"/>
                <a:ext cx="8352928" cy="1676563"/>
                <a:chOff x="3071664" y="1734487"/>
                <a:chExt cx="8352928" cy="1676563"/>
              </a:xfrm>
            </p:grpSpPr>
            <p:sp>
              <p:nvSpPr>
                <p:cNvPr id="17" name="모서리가 둥근 사각형 설명선[R] 16">
                  <a:extLst>
                    <a:ext uri="{FF2B5EF4-FFF2-40B4-BE49-F238E27FC236}">
                      <a16:creationId xmlns:a16="http://schemas.microsoft.com/office/drawing/2014/main" id="{53D473BD-6420-7B49-84CE-61337E1AA5B1}"/>
                    </a:ext>
                  </a:extLst>
                </p:cNvPr>
                <p:cNvSpPr/>
                <p:nvPr/>
              </p:nvSpPr>
              <p:spPr>
                <a:xfrm>
                  <a:off x="3071664" y="1734487"/>
                  <a:ext cx="8352928" cy="1676563"/>
                </a:xfrm>
                <a:prstGeom prst="wedgeRoundRectCallout">
                  <a:avLst>
                    <a:gd name="adj1" fmla="val -52749"/>
                    <a:gd name="adj2" fmla="val -23321"/>
                    <a:gd name="adj3" fmla="val 16667"/>
                  </a:avLst>
                </a:prstGeom>
                <a:solidFill>
                  <a:srgbClr val="FCEDC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 b="1" dirty="0">
                    <a:latin typeface="NanumSquareOTF Bold" panose="020B0600000101010101" pitchFamily="34" charset="-127"/>
                    <a:ea typeface="NanumSquareOTF Bold" panose="020B0600000101010101" pitchFamily="34" charset="-127"/>
                  </a:endParaRPr>
                </a:p>
              </p:txBody>
            </p:sp>
            <p:sp>
              <p:nvSpPr>
                <p:cNvPr id="18" name="직사각형 17">
                  <a:extLst>
                    <a:ext uri="{FF2B5EF4-FFF2-40B4-BE49-F238E27FC236}">
                      <a16:creationId xmlns:a16="http://schemas.microsoft.com/office/drawing/2014/main" id="{32905D4F-0F35-2346-9ECF-729EBBFEF985}"/>
                    </a:ext>
                  </a:extLst>
                </p:cNvPr>
                <p:cNvSpPr/>
                <p:nvPr/>
              </p:nvSpPr>
              <p:spPr>
                <a:xfrm>
                  <a:off x="3287688" y="1834104"/>
                  <a:ext cx="7920880" cy="1200329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altLang="ko-KR" b="1" dirty="0">
                      <a:latin typeface="NanumSquareOTF" panose="020B0600000101010101" pitchFamily="34" charset="-127"/>
                      <a:ea typeface="NanumSquareOTF" panose="020B0600000101010101" pitchFamily="34" charset="-127"/>
                    </a:rPr>
                    <a:t>“</a:t>
                  </a:r>
                  <a:r>
                    <a:rPr lang="ko-KR" altLang="en-US" b="1" dirty="0">
                      <a:latin typeface="NanumSquareOTF" panose="020B0600000101010101" pitchFamily="34" charset="-127"/>
                      <a:ea typeface="NanumSquareOTF" panose="020B0600000101010101" pitchFamily="34" charset="-127"/>
                    </a:rPr>
                    <a:t> 도메인 지식의 중요성을 깨닫게 된 경험 </a:t>
                  </a:r>
                  <a:r>
                    <a:rPr lang="en-US" altLang="ko-KR" b="1" dirty="0">
                      <a:latin typeface="NanumSquareOTF" panose="020B0600000101010101" pitchFamily="34" charset="-127"/>
                      <a:ea typeface="NanumSquareOTF" panose="020B0600000101010101" pitchFamily="34" charset="-127"/>
                    </a:rPr>
                    <a:t>“</a:t>
                  </a:r>
                </a:p>
                <a:p>
                  <a:endParaRPr lang="en-US" altLang="ko-KR" dirty="0">
                    <a:latin typeface="NanumSquareOTF" panose="020B0600000101010101" pitchFamily="34" charset="-127"/>
                    <a:ea typeface="NanumSquareOTF" panose="020B0600000101010101" pitchFamily="34" charset="-127"/>
                  </a:endParaRPr>
                </a:p>
                <a:p>
                  <a:r>
                    <a:rPr lang="ko-KR" altLang="en-US" dirty="0">
                      <a:latin typeface="NanumSquareOTF" panose="020B0600000101010101" pitchFamily="34" charset="-127"/>
                      <a:ea typeface="NanumSquareOTF" panose="020B0600000101010101" pitchFamily="34" charset="-127"/>
                    </a:rPr>
                    <a:t>이번 프로젝트를 하면서 도메인 지식의 중요성을 확실히 깨달았습니다</a:t>
                  </a:r>
                  <a:r>
                    <a:rPr lang="en-US" altLang="ko-KR" dirty="0">
                      <a:latin typeface="NanumSquareOTF" panose="020B0600000101010101" pitchFamily="34" charset="-127"/>
                      <a:ea typeface="NanumSquareOTF" panose="020B0600000101010101" pitchFamily="34" charset="-127"/>
                    </a:rPr>
                    <a:t>. </a:t>
                  </a:r>
                </a:p>
                <a:p>
                  <a:r>
                    <a:rPr lang="ko-KR" altLang="en-US" dirty="0">
                      <a:latin typeface="NanumSquareOTF" panose="020B0600000101010101" pitchFamily="34" charset="-127"/>
                      <a:ea typeface="NanumSquareOTF" panose="020B0600000101010101" pitchFamily="34" charset="-127"/>
                    </a:rPr>
                    <a:t>또</a:t>
                  </a:r>
                  <a:r>
                    <a:rPr lang="en-US" altLang="ko-KR" dirty="0">
                      <a:latin typeface="NanumSquareOTF" panose="020B0600000101010101" pitchFamily="34" charset="-127"/>
                      <a:ea typeface="NanumSquareOTF" panose="020B0600000101010101" pitchFamily="34" charset="-127"/>
                    </a:rPr>
                    <a:t>, </a:t>
                  </a:r>
                  <a:r>
                    <a:rPr lang="ko-KR" altLang="en-US" dirty="0">
                      <a:latin typeface="NanumSquareOTF" panose="020B0600000101010101" pitchFamily="34" charset="-127"/>
                      <a:ea typeface="NanumSquareOTF" panose="020B0600000101010101" pitchFamily="34" charset="-127"/>
                    </a:rPr>
                    <a:t>분석방법을 정확히 적용하려면 더 많은 노력이 필요하다는 것을 느꼈습니다</a:t>
                  </a:r>
                  <a:r>
                    <a:rPr lang="en-US" altLang="ko-KR" dirty="0">
                      <a:latin typeface="NanumSquareOTF" panose="020B0600000101010101" pitchFamily="34" charset="-127"/>
                      <a:ea typeface="NanumSquareOTF" panose="020B0600000101010101" pitchFamily="34" charset="-127"/>
                    </a:rPr>
                    <a:t>.</a:t>
                  </a:r>
                  <a:endParaRPr lang="ko-KR" alt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SquareOTF" panose="020B0600000101010101" pitchFamily="34" charset="-127"/>
                    <a:ea typeface="NanumSquareOTF" panose="020B0600000101010101" pitchFamily="34" charset="-127"/>
                  </a:endParaRPr>
                </a:p>
              </p:txBody>
            </p:sp>
          </p:grpSp>
          <p:pic>
            <p:nvPicPr>
              <p:cNvPr id="16" name="그림 15">
                <a:extLst>
                  <a:ext uri="{FF2B5EF4-FFF2-40B4-BE49-F238E27FC236}">
                    <a16:creationId xmlns:a16="http://schemas.microsoft.com/office/drawing/2014/main" id="{6AAC3335-1CB6-1F42-97E9-99942A2F29E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67091" t="51744" r="-1167" b="264"/>
              <a:stretch/>
            </p:blipFill>
            <p:spPr>
              <a:xfrm>
                <a:off x="1005276" y="1552142"/>
                <a:ext cx="1303903" cy="1848718"/>
              </a:xfrm>
              <a:prstGeom prst="rect">
                <a:avLst/>
              </a:prstGeom>
            </p:spPr>
          </p:pic>
        </p:grp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ADBC8FD2-91A2-7E45-99C5-1BB5434368D0}"/>
              </a:ext>
            </a:extLst>
          </p:cNvPr>
          <p:cNvSpPr txBox="1"/>
          <p:nvPr/>
        </p:nvSpPr>
        <p:spPr>
          <a:xfrm>
            <a:off x="1749535" y="2406369"/>
            <a:ext cx="8814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영은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112C518-C809-5B40-B7BF-F340BBB6B758}"/>
              </a:ext>
            </a:extLst>
          </p:cNvPr>
          <p:cNvSpPr txBox="1"/>
          <p:nvPr/>
        </p:nvSpPr>
        <p:spPr>
          <a:xfrm>
            <a:off x="9715683" y="4171081"/>
            <a:ext cx="8814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다영</a:t>
            </a:r>
          </a:p>
        </p:txBody>
      </p:sp>
    </p:spTree>
    <p:extLst>
      <p:ext uri="{BB962C8B-B14F-4D97-AF65-F5344CB8AC3E}">
        <p14:creationId xmlns:p14="http://schemas.microsoft.com/office/powerpoint/2010/main" val="38727977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1772816"/>
            <a:ext cx="12192000" cy="16561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4693214" y="2348880"/>
            <a:ext cx="280557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latin typeface="NanumSquareOTF ExtraBold" panose="020B0600000101010101" pitchFamily="34" charset="-127"/>
                <a:ea typeface="NanumSquareOTF ExtraBold" panose="020B0600000101010101" pitchFamily="34" charset="-127"/>
              </a:rPr>
              <a:t>THANK YOU</a:t>
            </a:r>
            <a:endParaRPr lang="ko-KR" altLang="en-US" sz="3600" b="1" dirty="0">
              <a:solidFill>
                <a:schemeClr val="bg1"/>
              </a:solidFill>
              <a:latin typeface="NanumSquareOTF ExtraBold" panose="020B0600000101010101" pitchFamily="34" charset="-127"/>
              <a:ea typeface="NanumSquareOTF ExtraBold" panose="020B0600000101010101" pitchFamily="34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4799857" y="2348880"/>
            <a:ext cx="2592288" cy="0"/>
          </a:xfrm>
          <a:prstGeom prst="line">
            <a:avLst/>
          </a:prstGeom>
          <a:ln w="34925" cap="rnd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4799857" y="2995211"/>
            <a:ext cx="2592288" cy="0"/>
          </a:xfrm>
          <a:prstGeom prst="line">
            <a:avLst/>
          </a:prstGeom>
          <a:ln w="34925" cap="rnd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이등변 삼각형 7"/>
          <p:cNvSpPr/>
          <p:nvPr/>
        </p:nvSpPr>
        <p:spPr>
          <a:xfrm rot="10800000">
            <a:off x="5761884" y="3140968"/>
            <a:ext cx="668234" cy="576064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pic>
        <p:nvPicPr>
          <p:cNvPr id="9" name="Picture 2" descr="C:\Users\userpc\Desktop\토마토누끼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8284" y="3933056"/>
            <a:ext cx="1295434" cy="1049284"/>
          </a:xfrm>
          <a:prstGeom prst="rect">
            <a:avLst/>
          </a:prstGeom>
          <a:noFill/>
          <a:effectLst>
            <a:outerShdw blurRad="215900" dist="241300" dir="4740000" sx="63000" sy="63000" algn="ctr" rotWithShape="0">
              <a:schemeClr val="accent2">
                <a:lumMod val="50000"/>
                <a:alpha val="69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71470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731622" y="1012666"/>
            <a:ext cx="30668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atin typeface="NanumSquareOTF ExtraBold" panose="020B0600000101010101" pitchFamily="34" charset="-127"/>
                <a:ea typeface="NanumSquareOTF ExtraBold" panose="020B0600000101010101" pitchFamily="34" charset="-127"/>
              </a:rPr>
              <a:t>통합대기환경지수 기준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3C5906C-CD2F-8B4E-911D-44F03ED7C552}"/>
              </a:ext>
            </a:extLst>
          </p:cNvPr>
          <p:cNvSpPr/>
          <p:nvPr/>
        </p:nvSpPr>
        <p:spPr>
          <a:xfrm>
            <a:off x="0" y="-12758"/>
            <a:ext cx="12192000" cy="7652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367F31-CF98-1346-9101-8FECE7F91A13}"/>
              </a:ext>
            </a:extLst>
          </p:cNvPr>
          <p:cNvSpPr txBox="1"/>
          <p:nvPr/>
        </p:nvSpPr>
        <p:spPr>
          <a:xfrm>
            <a:off x="0" y="41796"/>
            <a:ext cx="4079776" cy="707886"/>
          </a:xfrm>
          <a:prstGeom prst="rect">
            <a:avLst/>
          </a:prstGeom>
          <a:noFill/>
          <a:effectLst>
            <a:outerShdw dist="38100" dir="4440000" algn="ctr" rotWithShape="0">
              <a:schemeClr val="accent2">
                <a:lumMod val="75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 Appendix</a:t>
            </a:r>
            <a:r>
              <a:rPr lang="ko-KR" altLang="en-US" sz="4000" b="1" dirty="0">
                <a:solidFill>
                  <a:schemeClr val="bg1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 </a:t>
            </a:r>
            <a:r>
              <a:rPr lang="en-US" altLang="ko-KR" sz="4000" b="1" dirty="0">
                <a:solidFill>
                  <a:schemeClr val="bg1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01.</a:t>
            </a:r>
            <a:endParaRPr lang="ko-KR" altLang="en-US" sz="4000" b="1" dirty="0">
              <a:solidFill>
                <a:schemeClr val="bg1"/>
              </a:solidFill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9FF139E-23A2-FB46-9A91-ED9658A416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320"/>
          <a:stretch/>
        </p:blipFill>
        <p:spPr>
          <a:xfrm>
            <a:off x="1410300" y="1889511"/>
            <a:ext cx="9371400" cy="413177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AC97D97-97B6-6F47-8125-F5354732BE78}"/>
              </a:ext>
            </a:extLst>
          </p:cNvPr>
          <p:cNvSpPr txBox="1"/>
          <p:nvPr/>
        </p:nvSpPr>
        <p:spPr>
          <a:xfrm>
            <a:off x="659614" y="3106823"/>
            <a:ext cx="827874" cy="2050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R" sz="14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SO2</a:t>
            </a:r>
          </a:p>
          <a:p>
            <a:pPr algn="ctr">
              <a:lnSpc>
                <a:spcPct val="150000"/>
              </a:lnSpc>
            </a:pPr>
            <a:r>
              <a:rPr kumimoji="1" lang="en-US" altLang="ko-KR" sz="14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CO</a:t>
            </a:r>
          </a:p>
          <a:p>
            <a:pPr algn="ctr">
              <a:lnSpc>
                <a:spcPct val="150000"/>
              </a:lnSpc>
            </a:pPr>
            <a:r>
              <a:rPr kumimoji="1" lang="en-US" altLang="ko-KR" sz="14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O3</a:t>
            </a:r>
          </a:p>
          <a:p>
            <a:pPr algn="ctr">
              <a:lnSpc>
                <a:spcPct val="150000"/>
              </a:lnSpc>
            </a:pPr>
            <a:r>
              <a:rPr kumimoji="1" lang="en-US" altLang="ko-KR" sz="14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NO2</a:t>
            </a:r>
          </a:p>
          <a:p>
            <a:pPr algn="ctr">
              <a:lnSpc>
                <a:spcPct val="150000"/>
              </a:lnSpc>
            </a:pPr>
            <a:r>
              <a:rPr kumimoji="1" lang="en-US" altLang="ko-KR" sz="14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PM10</a:t>
            </a:r>
          </a:p>
          <a:p>
            <a:pPr algn="ctr">
              <a:lnSpc>
                <a:spcPct val="150000"/>
              </a:lnSpc>
            </a:pPr>
            <a:r>
              <a:rPr kumimoji="1" lang="en-US" altLang="ko-KR" sz="14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PM25</a:t>
            </a:r>
          </a:p>
        </p:txBody>
      </p:sp>
      <p:sp>
        <p:nvSpPr>
          <p:cNvPr id="9" name="TextBox 8">
            <a:hlinkClick r:id="rId4" action="ppaction://hlinksldjump"/>
            <a:extLst>
              <a:ext uri="{FF2B5EF4-FFF2-40B4-BE49-F238E27FC236}">
                <a16:creationId xmlns:a16="http://schemas.microsoft.com/office/drawing/2014/main" id="{58E2CB71-204C-0140-9894-2178686E56E2}"/>
              </a:ext>
            </a:extLst>
          </p:cNvPr>
          <p:cNvSpPr txBox="1"/>
          <p:nvPr/>
        </p:nvSpPr>
        <p:spPr>
          <a:xfrm>
            <a:off x="8040216" y="244621"/>
            <a:ext cx="4151784" cy="523220"/>
          </a:xfrm>
          <a:prstGeom prst="rect">
            <a:avLst/>
          </a:prstGeom>
          <a:noFill/>
          <a:effectLst>
            <a:outerShdw dist="38100" dir="4440000" algn="ctr" rotWithShape="0">
              <a:schemeClr val="accent2">
                <a:lumMod val="75000"/>
              </a:schemeClr>
            </a:outerShdw>
          </a:effectLst>
        </p:spPr>
        <p:txBody>
          <a:bodyPr wrap="square" rtlCol="0">
            <a:spAutoFit/>
          </a:bodyPr>
          <a:lstStyle/>
          <a:p>
            <a:pPr algn="r"/>
            <a:r>
              <a:rPr lang="en-US" altLang="ko-KR" sz="2800" b="1" dirty="0">
                <a:solidFill>
                  <a:schemeClr val="bg1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 [</a:t>
            </a:r>
            <a:r>
              <a:rPr lang="ko-KR" altLang="en-US" sz="2800" b="1" dirty="0">
                <a:solidFill>
                  <a:schemeClr val="bg1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돌아가기</a:t>
            </a:r>
            <a:r>
              <a:rPr lang="en-US" altLang="ko-KR" sz="2800" b="1" dirty="0">
                <a:solidFill>
                  <a:schemeClr val="bg1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]</a:t>
            </a:r>
            <a:endParaRPr lang="ko-KR" altLang="en-US" sz="2800" b="1" dirty="0">
              <a:solidFill>
                <a:schemeClr val="bg1"/>
              </a:solidFill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266705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731622" y="1012666"/>
            <a:ext cx="17620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atin typeface="NanumSquareOTF ExtraBold" panose="020B0600000101010101" pitchFamily="34" charset="-127"/>
                <a:ea typeface="NanumSquareOTF ExtraBold" panose="020B0600000101010101" pitchFamily="34" charset="-127"/>
              </a:rPr>
              <a:t>1)</a:t>
            </a:r>
            <a:r>
              <a:rPr lang="ko-KR" altLang="en-US" sz="2400" b="1" dirty="0">
                <a:latin typeface="NanumSquareOTF ExtraBold" panose="020B0600000101010101" pitchFamily="34" charset="-127"/>
                <a:ea typeface="NanumSquareOTF ExtraBold" panose="020B0600000101010101" pitchFamily="34" charset="-127"/>
              </a:rPr>
              <a:t> 분석 배경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3C5906C-CD2F-8B4E-911D-44F03ED7C552}"/>
              </a:ext>
            </a:extLst>
          </p:cNvPr>
          <p:cNvSpPr/>
          <p:nvPr/>
        </p:nvSpPr>
        <p:spPr>
          <a:xfrm>
            <a:off x="0" y="-12758"/>
            <a:ext cx="12192000" cy="7652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2E2497C-2DB3-8048-ABDF-5EF59920AB38}"/>
              </a:ext>
            </a:extLst>
          </p:cNvPr>
          <p:cNvSpPr txBox="1"/>
          <p:nvPr/>
        </p:nvSpPr>
        <p:spPr>
          <a:xfrm>
            <a:off x="0" y="41796"/>
            <a:ext cx="2149948" cy="707886"/>
          </a:xfrm>
          <a:prstGeom prst="rect">
            <a:avLst/>
          </a:prstGeom>
          <a:noFill/>
          <a:effectLst>
            <a:outerShdw dist="38100" dir="4440000" algn="ctr" rotWithShape="0">
              <a:schemeClr val="accent2">
                <a:lumMod val="75000"/>
              </a:scheme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 01. </a:t>
            </a:r>
            <a:r>
              <a:rPr lang="ko-KR" altLang="en-US" sz="4000" b="1" dirty="0">
                <a:solidFill>
                  <a:schemeClr val="bg1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서론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1C7B4E27-C428-1E44-96DA-3A1F5D802132}"/>
              </a:ext>
            </a:extLst>
          </p:cNvPr>
          <p:cNvGrpSpPr/>
          <p:nvPr/>
        </p:nvGrpSpPr>
        <p:grpSpPr>
          <a:xfrm>
            <a:off x="1626592" y="2580140"/>
            <a:ext cx="8938817" cy="621252"/>
            <a:chOff x="1607611" y="2159676"/>
            <a:chExt cx="8938817" cy="621252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2C4A5D37-A981-8440-B5B3-AB1A9CF7C798}"/>
                </a:ext>
              </a:extLst>
            </p:cNvPr>
            <p:cNvGrpSpPr/>
            <p:nvPr/>
          </p:nvGrpSpPr>
          <p:grpSpPr>
            <a:xfrm>
              <a:off x="1607611" y="2159676"/>
              <a:ext cx="2448272" cy="621252"/>
              <a:chOff x="1607611" y="2159676"/>
              <a:chExt cx="2448272" cy="621252"/>
            </a:xfrm>
          </p:grpSpPr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8327BE17-2291-2445-B83B-5FDF99D7EDC3}"/>
                  </a:ext>
                </a:extLst>
              </p:cNvPr>
              <p:cNvSpPr/>
              <p:nvPr/>
            </p:nvSpPr>
            <p:spPr>
              <a:xfrm>
                <a:off x="1796622" y="2159676"/>
                <a:ext cx="2070250" cy="621252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NanumSquareOTF" panose="020B0600000101010101" pitchFamily="34" charset="-127"/>
                  <a:ea typeface="NanumSquareOTF" panose="020B0600000101010101" pitchFamily="34" charset="-127"/>
                </a:endParaRP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562D4F2-80AE-8844-A29A-C7B3A6788940}"/>
                  </a:ext>
                </a:extLst>
              </p:cNvPr>
              <p:cNvSpPr txBox="1"/>
              <p:nvPr/>
            </p:nvSpPr>
            <p:spPr>
              <a:xfrm>
                <a:off x="1607611" y="2285636"/>
                <a:ext cx="244827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ko-KR" altLang="en-US" dirty="0">
                    <a:solidFill>
                      <a:schemeClr val="bg1"/>
                    </a:solidFill>
                    <a:latin typeface="NanumSquareOTF" panose="020B0600000101010101" pitchFamily="34" charset="-127"/>
                    <a:ea typeface="NanumSquareOTF" panose="020B0600000101010101" pitchFamily="34" charset="-127"/>
                  </a:rPr>
                  <a:t>대부분 시설 재배</a:t>
                </a:r>
                <a:endParaRPr kumimoji="1" lang="en-US" altLang="ko-KR" dirty="0">
                  <a:solidFill>
                    <a:schemeClr val="bg1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endParaRPr>
              </a:p>
            </p:txBody>
          </p: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CF8E28FC-03E6-8344-93DA-B978B352A387}"/>
                </a:ext>
              </a:extLst>
            </p:cNvPr>
            <p:cNvGrpSpPr/>
            <p:nvPr/>
          </p:nvGrpSpPr>
          <p:grpSpPr>
            <a:xfrm>
              <a:off x="4852884" y="2159676"/>
              <a:ext cx="2448272" cy="621252"/>
              <a:chOff x="4783831" y="2159676"/>
              <a:chExt cx="2448272" cy="621252"/>
            </a:xfrm>
          </p:grpSpPr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5E169318-631D-9A4D-AE66-27CCA8688BE0}"/>
                  </a:ext>
                </a:extLst>
              </p:cNvPr>
              <p:cNvSpPr/>
              <p:nvPr/>
            </p:nvSpPr>
            <p:spPr>
              <a:xfrm>
                <a:off x="4972842" y="2159676"/>
                <a:ext cx="2070250" cy="621252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NanumSquareOTF" panose="020B0600000101010101" pitchFamily="34" charset="-127"/>
                  <a:ea typeface="NanumSquareOTF" panose="020B0600000101010101" pitchFamily="34" charset="-127"/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FAEC47E-DE7F-BD4A-B4D8-5D7BFC47F93F}"/>
                  </a:ext>
                </a:extLst>
              </p:cNvPr>
              <p:cNvSpPr txBox="1"/>
              <p:nvPr/>
            </p:nvSpPr>
            <p:spPr>
              <a:xfrm>
                <a:off x="4783831" y="2285636"/>
                <a:ext cx="244827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ko-KR" altLang="en-US" dirty="0">
                    <a:solidFill>
                      <a:schemeClr val="bg1"/>
                    </a:solidFill>
                    <a:latin typeface="NanumSquareOTF" panose="020B0600000101010101" pitchFamily="34" charset="-127"/>
                    <a:ea typeface="NanumSquareOTF" panose="020B0600000101010101" pitchFamily="34" charset="-127"/>
                  </a:rPr>
                  <a:t>국내 생산에 의지</a:t>
                </a:r>
                <a:endParaRPr kumimoji="1" lang="en-US" altLang="ko-KR" dirty="0">
                  <a:solidFill>
                    <a:schemeClr val="bg1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endParaRP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60725CB5-B1C4-9A40-A95F-FD24356C1A10}"/>
                </a:ext>
              </a:extLst>
            </p:cNvPr>
            <p:cNvGrpSpPr/>
            <p:nvPr/>
          </p:nvGrpSpPr>
          <p:grpSpPr>
            <a:xfrm>
              <a:off x="8098156" y="2159676"/>
              <a:ext cx="2448272" cy="621252"/>
              <a:chOff x="8098156" y="2159676"/>
              <a:chExt cx="2448272" cy="621252"/>
            </a:xfrm>
          </p:grpSpPr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6AB4ACF2-F018-2449-86D7-6E31A45396EF}"/>
                  </a:ext>
                </a:extLst>
              </p:cNvPr>
              <p:cNvSpPr/>
              <p:nvPr/>
            </p:nvSpPr>
            <p:spPr>
              <a:xfrm>
                <a:off x="8287167" y="2159676"/>
                <a:ext cx="2070250" cy="621252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NanumSquareOTF" panose="020B0600000101010101" pitchFamily="34" charset="-127"/>
                  <a:ea typeface="NanumSquareOTF" panose="020B0600000101010101" pitchFamily="34" charset="-127"/>
                </a:endParaRP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6167566-02D7-CD4D-82D2-6819F01D0649}"/>
                  </a:ext>
                </a:extLst>
              </p:cNvPr>
              <p:cNvSpPr txBox="1"/>
              <p:nvPr/>
            </p:nvSpPr>
            <p:spPr>
              <a:xfrm>
                <a:off x="8098156" y="2285636"/>
                <a:ext cx="244827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ko-KR" altLang="en-US" dirty="0">
                    <a:solidFill>
                      <a:schemeClr val="bg1"/>
                    </a:solidFill>
                    <a:latin typeface="NanumSquareOTF" panose="020B0600000101010101" pitchFamily="34" charset="-127"/>
                    <a:ea typeface="NanumSquareOTF" panose="020B0600000101010101" pitchFamily="34" charset="-127"/>
                  </a:rPr>
                  <a:t>저장성 약함</a:t>
                </a:r>
                <a:endParaRPr kumimoji="1" lang="en-US" altLang="ko-KR" dirty="0">
                  <a:solidFill>
                    <a:schemeClr val="bg1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endParaRPr>
              </a:p>
            </p:txBody>
          </p:sp>
        </p:grp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08843247-AB2D-C74A-97BC-2376AB8FCD9B}"/>
              </a:ext>
            </a:extLst>
          </p:cNvPr>
          <p:cNvSpPr txBox="1"/>
          <p:nvPr/>
        </p:nvSpPr>
        <p:spPr>
          <a:xfrm>
            <a:off x="4752094" y="6100290"/>
            <a:ext cx="26878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400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가격 변동이 큼</a:t>
            </a:r>
            <a:endParaRPr kumimoji="1" lang="en-US" altLang="ko-KR" sz="2400" b="1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8" name="아래쪽 화살표[D] 7">
            <a:extLst>
              <a:ext uri="{FF2B5EF4-FFF2-40B4-BE49-F238E27FC236}">
                <a16:creationId xmlns:a16="http://schemas.microsoft.com/office/drawing/2014/main" id="{9378CF71-8C71-9E4E-8C47-6B103ABEF87C}"/>
              </a:ext>
            </a:extLst>
          </p:cNvPr>
          <p:cNvSpPr/>
          <p:nvPr/>
        </p:nvSpPr>
        <p:spPr>
          <a:xfrm>
            <a:off x="5146389" y="5157192"/>
            <a:ext cx="1899222" cy="720080"/>
          </a:xfrm>
          <a:prstGeom prst="down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6A840DE7-EBAC-524D-8CD5-66BFA824AD73}"/>
              </a:ext>
            </a:extLst>
          </p:cNvPr>
          <p:cNvGrpSpPr/>
          <p:nvPr/>
        </p:nvGrpSpPr>
        <p:grpSpPr>
          <a:xfrm>
            <a:off x="5148113" y="1406302"/>
            <a:ext cx="1895775" cy="879595"/>
            <a:chOff x="4806444" y="1406302"/>
            <a:chExt cx="1895775" cy="879595"/>
          </a:xfrm>
        </p:grpSpPr>
        <p:pic>
          <p:nvPicPr>
            <p:cNvPr id="20" name="Picture 2" descr="C:\Users\userpc\Desktop\토마토누끼.png">
              <a:extLst>
                <a:ext uri="{FF2B5EF4-FFF2-40B4-BE49-F238E27FC236}">
                  <a16:creationId xmlns:a16="http://schemas.microsoft.com/office/drawing/2014/main" id="{287DB820-8A8A-704C-B0B9-0BE3312EB0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6444" y="1406302"/>
              <a:ext cx="1085938" cy="879595"/>
            </a:xfrm>
            <a:prstGeom prst="rect">
              <a:avLst/>
            </a:prstGeom>
            <a:noFill/>
            <a:effectLst>
              <a:outerShdw blurRad="215900" dist="165100" dir="4740000" sx="63000" sy="63000" algn="ctr" rotWithShape="0">
                <a:schemeClr val="accent2">
                  <a:lumMod val="50000"/>
                  <a:alpha val="69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09CE99C-FCC9-A14C-ADFD-566BDB91FC26}"/>
                </a:ext>
              </a:extLst>
            </p:cNvPr>
            <p:cNvSpPr txBox="1"/>
            <p:nvPr/>
          </p:nvSpPr>
          <p:spPr>
            <a:xfrm>
              <a:off x="5892382" y="1553712"/>
              <a:ext cx="80983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b="1" spc="-150" dirty="0">
                  <a:latin typeface="NanumSquareOTF Bold" panose="020B0600000101010101" pitchFamily="34" charset="-127"/>
                  <a:ea typeface="NanumSquareOTF Bold" panose="020B0600000101010101" pitchFamily="34" charset="-127"/>
                </a:rPr>
                <a:t>is…</a:t>
              </a:r>
            </a:p>
          </p:txBody>
        </p:sp>
      </p:grp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F0E1F08-E892-BA4B-B5BF-8D4B630B3482}"/>
              </a:ext>
            </a:extLst>
          </p:cNvPr>
          <p:cNvSpPr/>
          <p:nvPr/>
        </p:nvSpPr>
        <p:spPr>
          <a:xfrm>
            <a:off x="5060876" y="3326765"/>
            <a:ext cx="2070250" cy="1614403"/>
          </a:xfrm>
          <a:prstGeom prst="rect">
            <a:avLst/>
          </a:prstGeom>
          <a:solidFill>
            <a:srgbClr val="F2F2F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solidFill>
                <a:srgbClr val="F2F2F2"/>
              </a:solidFill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C50699FB-E985-5842-BEC4-4403B0CA87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5603" y="3327351"/>
            <a:ext cx="2070250" cy="1613817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2AF8D985-F22F-4446-A96D-26E028C2287A}"/>
              </a:ext>
            </a:extLst>
          </p:cNvPr>
          <p:cNvSpPr txBox="1"/>
          <p:nvPr/>
        </p:nvSpPr>
        <p:spPr>
          <a:xfrm>
            <a:off x="5060876" y="4267656"/>
            <a:ext cx="2070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b="1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토마토</a:t>
            </a:r>
            <a:r>
              <a:rPr kumimoji="1" lang="en-US" altLang="ko-KR" b="1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(</a:t>
            </a:r>
            <a:r>
              <a:rPr kumimoji="1" lang="ko-KR" altLang="en-US" b="1" dirty="0" err="1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신선・냉장</a:t>
            </a:r>
            <a:r>
              <a:rPr kumimoji="1" lang="en-US" altLang="ko-KR" b="1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)</a:t>
            </a:r>
            <a:r>
              <a:rPr kumimoji="1" lang="ko-KR" altLang="en-US" b="1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수입 관세 </a:t>
            </a:r>
            <a:r>
              <a:rPr kumimoji="1" lang="en-US" altLang="ko-KR" b="1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:</a:t>
            </a:r>
            <a:r>
              <a:rPr kumimoji="1" lang="ko-KR" altLang="en-US" b="1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 </a:t>
            </a:r>
            <a:r>
              <a:rPr kumimoji="1" lang="en-US" altLang="ko-KR" b="1" dirty="0">
                <a:solidFill>
                  <a:srgbClr val="C00000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45%</a:t>
            </a:r>
            <a:endParaRPr kumimoji="1" lang="ko-KR" altLang="en-US" b="1" dirty="0">
              <a:solidFill>
                <a:srgbClr val="C00000"/>
              </a:solidFill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895ACA58-B2FE-1F4E-804B-1299007E8A48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699949" y="3228930"/>
            <a:ext cx="792101" cy="961288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C7DEB0C6-A611-224A-B770-0C778942E7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06146" y="3322553"/>
            <a:ext cx="2116442" cy="1591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8927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731622" y="1012666"/>
            <a:ext cx="17620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atin typeface="NanumSquareOTF ExtraBold" panose="020B0600000101010101" pitchFamily="34" charset="-127"/>
                <a:ea typeface="NanumSquareOTF ExtraBold" panose="020B0600000101010101" pitchFamily="34" charset="-127"/>
              </a:rPr>
              <a:t>1)</a:t>
            </a:r>
            <a:r>
              <a:rPr lang="ko-KR" altLang="en-US" sz="2400" b="1" dirty="0">
                <a:latin typeface="NanumSquareOTF ExtraBold" panose="020B0600000101010101" pitchFamily="34" charset="-127"/>
                <a:ea typeface="NanumSquareOTF ExtraBold" panose="020B0600000101010101" pitchFamily="34" charset="-127"/>
              </a:rPr>
              <a:t> 분석 배경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3C5906C-CD2F-8B4E-911D-44F03ED7C552}"/>
              </a:ext>
            </a:extLst>
          </p:cNvPr>
          <p:cNvSpPr/>
          <p:nvPr/>
        </p:nvSpPr>
        <p:spPr>
          <a:xfrm>
            <a:off x="0" y="-12758"/>
            <a:ext cx="12192000" cy="7652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A1420B-C877-F544-AFEB-1C5AC60EA497}"/>
              </a:ext>
            </a:extLst>
          </p:cNvPr>
          <p:cNvSpPr txBox="1"/>
          <p:nvPr/>
        </p:nvSpPr>
        <p:spPr>
          <a:xfrm>
            <a:off x="0" y="41796"/>
            <a:ext cx="2149948" cy="707886"/>
          </a:xfrm>
          <a:prstGeom prst="rect">
            <a:avLst/>
          </a:prstGeom>
          <a:noFill/>
          <a:effectLst>
            <a:outerShdw dist="38100" dir="4440000" algn="ctr" rotWithShape="0">
              <a:schemeClr val="accent2">
                <a:lumMod val="75000"/>
              </a:scheme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 01. </a:t>
            </a:r>
            <a:r>
              <a:rPr lang="ko-KR" altLang="en-US" sz="4000" b="1" dirty="0">
                <a:solidFill>
                  <a:schemeClr val="bg1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서론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EBC98B-FC7C-0B47-979D-3979F3BBD540}"/>
              </a:ext>
            </a:extLst>
          </p:cNvPr>
          <p:cNvSpPr txBox="1"/>
          <p:nvPr/>
        </p:nvSpPr>
        <p:spPr>
          <a:xfrm>
            <a:off x="1270569" y="6021288"/>
            <a:ext cx="96508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000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미세먼지가 증가하면서  하우스 재배 농가들의 피해 발생</a:t>
            </a:r>
            <a:endParaRPr kumimoji="1" lang="en-US" altLang="ko-KR" sz="2000" b="1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587057B-899E-3F4C-B7E9-C65FB5C811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6246" y="1919832"/>
            <a:ext cx="5279504" cy="3774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7917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731622" y="1012666"/>
            <a:ext cx="17620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atin typeface="NanumSquareOTF ExtraBold" panose="020B0600000101010101" pitchFamily="34" charset="-127"/>
                <a:ea typeface="NanumSquareOTF ExtraBold" panose="020B0600000101010101" pitchFamily="34" charset="-127"/>
              </a:rPr>
              <a:t>2)</a:t>
            </a:r>
            <a:r>
              <a:rPr lang="ko-KR" altLang="en-US" sz="2400" b="1" dirty="0">
                <a:latin typeface="NanumSquareOTF ExtraBold" panose="020B0600000101010101" pitchFamily="34" charset="-127"/>
                <a:ea typeface="NanumSquareOTF ExtraBold" panose="020B0600000101010101" pitchFamily="34" charset="-127"/>
              </a:rPr>
              <a:t> 분석 목적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3C5906C-CD2F-8B4E-911D-44F03ED7C552}"/>
              </a:ext>
            </a:extLst>
          </p:cNvPr>
          <p:cNvSpPr/>
          <p:nvPr/>
        </p:nvSpPr>
        <p:spPr>
          <a:xfrm>
            <a:off x="0" y="-12758"/>
            <a:ext cx="12192000" cy="7652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109A0EC-3497-D648-9C8A-0543D5111F69}"/>
              </a:ext>
            </a:extLst>
          </p:cNvPr>
          <p:cNvSpPr/>
          <p:nvPr/>
        </p:nvSpPr>
        <p:spPr>
          <a:xfrm>
            <a:off x="911424" y="3105835"/>
            <a:ext cx="103691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8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“</a:t>
            </a:r>
            <a:r>
              <a:rPr lang="ko-KR" altLang="en-US" sz="28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대기오염에 따른 토마토 가격 예측 </a:t>
            </a:r>
            <a:r>
              <a:rPr lang="en-US" altLang="ko-KR" sz="28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”</a:t>
            </a:r>
            <a:endParaRPr lang="ko-KR" altLang="en-US" sz="2800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A1420B-C877-F544-AFEB-1C5AC60EA497}"/>
              </a:ext>
            </a:extLst>
          </p:cNvPr>
          <p:cNvSpPr txBox="1"/>
          <p:nvPr/>
        </p:nvSpPr>
        <p:spPr>
          <a:xfrm>
            <a:off x="0" y="41796"/>
            <a:ext cx="2149948" cy="707886"/>
          </a:xfrm>
          <a:prstGeom prst="rect">
            <a:avLst/>
          </a:prstGeom>
          <a:noFill/>
          <a:effectLst>
            <a:outerShdw dist="38100" dir="4440000" algn="ctr" rotWithShape="0">
              <a:schemeClr val="accent2">
                <a:lumMod val="75000"/>
              </a:scheme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 01. </a:t>
            </a:r>
            <a:r>
              <a:rPr lang="ko-KR" altLang="en-US" sz="4000" b="1" dirty="0">
                <a:solidFill>
                  <a:schemeClr val="bg1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서론</a:t>
            </a:r>
          </a:p>
        </p:txBody>
      </p:sp>
    </p:spTree>
    <p:extLst>
      <p:ext uri="{BB962C8B-B14F-4D97-AF65-F5344CB8AC3E}">
        <p14:creationId xmlns:p14="http://schemas.microsoft.com/office/powerpoint/2010/main" val="28340702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731622" y="1012666"/>
            <a:ext cx="20425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atin typeface="NanumSquareOTF ExtraBold" panose="020B0600000101010101" pitchFamily="34" charset="-127"/>
                <a:ea typeface="NanumSquareOTF ExtraBold" panose="020B0600000101010101" pitchFamily="34" charset="-127"/>
              </a:rPr>
              <a:t>1)</a:t>
            </a:r>
            <a:r>
              <a:rPr lang="ko-KR" altLang="en-US" sz="2400" b="1" dirty="0">
                <a:latin typeface="NanumSquareOTF ExtraBold" panose="020B0600000101010101" pitchFamily="34" charset="-127"/>
                <a:ea typeface="NanumSquareOTF ExtraBold" panose="020B0600000101010101" pitchFamily="34" charset="-127"/>
              </a:rPr>
              <a:t> 활용 데이터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3C5906C-CD2F-8B4E-911D-44F03ED7C552}"/>
              </a:ext>
            </a:extLst>
          </p:cNvPr>
          <p:cNvSpPr/>
          <p:nvPr/>
        </p:nvSpPr>
        <p:spPr>
          <a:xfrm>
            <a:off x="0" y="-12758"/>
            <a:ext cx="12192000" cy="7652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1446E79A-5134-7247-BDAA-8A31A11A14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6072369"/>
              </p:ext>
            </p:extLst>
          </p:nvPr>
        </p:nvGraphicFramePr>
        <p:xfrm>
          <a:off x="678914" y="1628800"/>
          <a:ext cx="10834172" cy="18999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197543">
                  <a:extLst>
                    <a:ext uri="{9D8B030D-6E8A-4147-A177-3AD203B41FA5}">
                      <a16:colId xmlns:a16="http://schemas.microsoft.com/office/drawing/2014/main" val="2016976834"/>
                    </a:ext>
                  </a:extLst>
                </a:gridCol>
                <a:gridCol w="4148455">
                  <a:extLst>
                    <a:ext uri="{9D8B030D-6E8A-4147-A177-3AD203B41FA5}">
                      <a16:colId xmlns:a16="http://schemas.microsoft.com/office/drawing/2014/main" val="738258927"/>
                    </a:ext>
                  </a:extLst>
                </a:gridCol>
                <a:gridCol w="601980">
                  <a:extLst>
                    <a:ext uri="{9D8B030D-6E8A-4147-A177-3AD203B41FA5}">
                      <a16:colId xmlns:a16="http://schemas.microsoft.com/office/drawing/2014/main" val="2407418430"/>
                    </a:ext>
                  </a:extLst>
                </a:gridCol>
                <a:gridCol w="2310130">
                  <a:extLst>
                    <a:ext uri="{9D8B030D-6E8A-4147-A177-3AD203B41FA5}">
                      <a16:colId xmlns:a16="http://schemas.microsoft.com/office/drawing/2014/main" val="1529584439"/>
                    </a:ext>
                  </a:extLst>
                </a:gridCol>
                <a:gridCol w="576064">
                  <a:extLst>
                    <a:ext uri="{9D8B030D-6E8A-4147-A177-3AD203B41FA5}">
                      <a16:colId xmlns:a16="http://schemas.microsoft.com/office/drawing/2014/main" val="42064354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i="0" dirty="0" err="1"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데이터사용</a:t>
                      </a:r>
                      <a:endParaRPr lang="ko-KR" altLang="en-US" sz="1600" b="1" i="0" dirty="0"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i="0" dirty="0"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활용 변수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i="0" dirty="0"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시점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i="0" dirty="0"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출처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i="0" dirty="0"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파일 형식</a:t>
                      </a:r>
                      <a:endParaRPr lang="en-US" altLang="ko-KR" sz="1600" b="1" i="0" dirty="0"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78360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토마토 일별 품목별 도</a:t>
                      </a:r>
                      <a:r>
                        <a:rPr lang="en-US" altLang="ko-KR" sz="1600" dirty="0"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.</a:t>
                      </a:r>
                      <a:r>
                        <a:rPr lang="ko-KR" altLang="en-US" sz="1600" dirty="0"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소매가격정보</a:t>
                      </a:r>
                      <a:endParaRPr lang="ko-KR" altLang="en-US" sz="1600" dirty="0"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품목명</a:t>
                      </a:r>
                      <a:r>
                        <a:rPr lang="en-US" altLang="ko-KR" sz="1600" dirty="0"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, </a:t>
                      </a:r>
                      <a:r>
                        <a:rPr lang="ko-KR" altLang="en-US" sz="1600" dirty="0" err="1"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품종명</a:t>
                      </a:r>
                      <a:r>
                        <a:rPr lang="en-US" altLang="ko-KR" sz="1600" dirty="0"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, </a:t>
                      </a:r>
                      <a:r>
                        <a:rPr lang="ko-KR" altLang="en-US" sz="1600" dirty="0" err="1"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시군구</a:t>
                      </a:r>
                      <a:r>
                        <a:rPr lang="en-US" altLang="ko-KR" sz="1600" dirty="0"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, </a:t>
                      </a:r>
                      <a:r>
                        <a:rPr lang="ko-KR" altLang="en-US" sz="1600" dirty="0" err="1"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마켓명</a:t>
                      </a:r>
                      <a:r>
                        <a:rPr lang="en-US" altLang="ko-KR" sz="1600" dirty="0"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, </a:t>
                      </a:r>
                      <a:r>
                        <a:rPr lang="ko-KR" altLang="en-US" sz="1600" dirty="0"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연도</a:t>
                      </a:r>
                      <a:r>
                        <a:rPr lang="en-US" altLang="ko-KR" sz="1600" dirty="0"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, </a:t>
                      </a:r>
                      <a:r>
                        <a:rPr lang="ko-KR" altLang="en-US" sz="1600" dirty="0"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날짜</a:t>
                      </a:r>
                      <a:r>
                        <a:rPr lang="en-US" altLang="ko-KR" sz="1600" dirty="0"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, </a:t>
                      </a:r>
                      <a:r>
                        <a:rPr lang="ko-KR" altLang="en-US" sz="1600" dirty="0"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가격</a:t>
                      </a:r>
                      <a:endParaRPr lang="ko-KR" altLang="en-US" sz="1600" dirty="0"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일</a:t>
                      </a:r>
                      <a:endParaRPr lang="ko-KR" altLang="en-US" sz="1600" dirty="0"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농산물유통정보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" altLang="ko-KR" sz="1600" dirty="0"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csv</a:t>
                      </a:r>
                      <a:endParaRPr lang="ko-KR" altLang="en-US" sz="1600" dirty="0"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39122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대기오염 최종확정자료 </a:t>
                      </a:r>
                      <a:endParaRPr lang="ko-KR" altLang="en-US" sz="1600" dirty="0"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지역</a:t>
                      </a:r>
                      <a:r>
                        <a:rPr lang="en-US" altLang="ko-KR" sz="1600" dirty="0"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, </a:t>
                      </a:r>
                      <a:r>
                        <a:rPr lang="ko-KR" altLang="en-US" sz="1600" dirty="0" err="1"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측정소코드</a:t>
                      </a:r>
                      <a:r>
                        <a:rPr lang="en-US" altLang="ko-KR" sz="1600" dirty="0"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, </a:t>
                      </a:r>
                      <a:r>
                        <a:rPr lang="ko-KR" altLang="en-US" sz="1600" dirty="0" err="1"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측정소명</a:t>
                      </a:r>
                      <a:r>
                        <a:rPr lang="en-US" altLang="ko-KR" sz="1600" dirty="0"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, </a:t>
                      </a:r>
                      <a:r>
                        <a:rPr lang="ko-KR" altLang="en-US" sz="1600" dirty="0" err="1"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측정일시</a:t>
                      </a:r>
                      <a:r>
                        <a:rPr lang="en-US" altLang="ko-KR" sz="1600" dirty="0"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, </a:t>
                      </a:r>
                    </a:p>
                    <a:p>
                      <a:pPr algn="ctr" latinLnBrk="1"/>
                      <a:r>
                        <a:rPr lang="en" altLang="ko-KR" sz="1600" dirty="0"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SO2, CO, O3, NO2, PM10</a:t>
                      </a:r>
                      <a:endParaRPr lang="ko-KR" altLang="en-US" sz="1600" dirty="0"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시간</a:t>
                      </a:r>
                      <a:endParaRPr lang="ko-KR" altLang="en-US" sz="1600" dirty="0"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1600" dirty="0" err="1"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AirKorea</a:t>
                      </a:r>
                      <a:endParaRPr lang="ko-KR" altLang="en-US" sz="1600" dirty="0"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" altLang="ko-KR" sz="1600" dirty="0" err="1"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xlsx</a:t>
                      </a:r>
                      <a:endParaRPr lang="ko-KR" altLang="en-US" sz="1600" dirty="0"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76063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종관기상관측</a:t>
                      </a:r>
                      <a:r>
                        <a:rPr lang="en-US" altLang="ko-KR" sz="1600" dirty="0"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(</a:t>
                      </a:r>
                      <a:r>
                        <a:rPr lang="en" altLang="ko-KR" sz="1600" dirty="0"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ASOS)</a:t>
                      </a:r>
                      <a:endParaRPr lang="ko-KR" altLang="en-US" sz="1600" dirty="0"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지점명</a:t>
                      </a:r>
                      <a:r>
                        <a:rPr lang="en-US" altLang="ko-KR" sz="1600" dirty="0"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, </a:t>
                      </a:r>
                      <a:r>
                        <a:rPr lang="ko-KR" altLang="en-US" sz="1600" dirty="0"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일시</a:t>
                      </a:r>
                      <a:r>
                        <a:rPr lang="en-US" altLang="ko-KR" sz="1600" dirty="0"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, </a:t>
                      </a:r>
                      <a:r>
                        <a:rPr lang="ko-KR" altLang="en-US" sz="1600" dirty="0"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합계 일조시간</a:t>
                      </a:r>
                      <a:endParaRPr lang="ko-KR" altLang="en-US" sz="1600" dirty="0"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일</a:t>
                      </a:r>
                      <a:endParaRPr lang="ko-KR" altLang="en-US" sz="1600" dirty="0"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기상청 기상자료개방포털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" altLang="ko-KR" sz="1600" dirty="0"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csv</a:t>
                      </a:r>
                      <a:endParaRPr lang="ko-KR" altLang="en-US" sz="1600" dirty="0"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3676148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45367F31-CF98-1346-9101-8FECE7F91A13}"/>
              </a:ext>
            </a:extLst>
          </p:cNvPr>
          <p:cNvSpPr txBox="1"/>
          <p:nvPr/>
        </p:nvSpPr>
        <p:spPr>
          <a:xfrm>
            <a:off x="0" y="41796"/>
            <a:ext cx="4079776" cy="707886"/>
          </a:xfrm>
          <a:prstGeom prst="rect">
            <a:avLst/>
          </a:prstGeom>
          <a:noFill/>
          <a:effectLst>
            <a:outerShdw dist="38100" dir="4440000" algn="ctr" rotWithShape="0">
              <a:schemeClr val="accent2">
                <a:lumMod val="75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 02. </a:t>
            </a:r>
            <a:r>
              <a:rPr lang="ko-KR" altLang="en-US" sz="4000" b="1" dirty="0">
                <a:solidFill>
                  <a:schemeClr val="bg1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데이터 준비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7BCD4CB-F330-6E4F-94B6-A73041CD3D29}"/>
              </a:ext>
            </a:extLst>
          </p:cNvPr>
          <p:cNvSpPr/>
          <p:nvPr/>
        </p:nvSpPr>
        <p:spPr>
          <a:xfrm>
            <a:off x="5807968" y="4082695"/>
            <a:ext cx="479985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rgbClr val="0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종관기상관측</a:t>
            </a:r>
            <a:r>
              <a:rPr lang="en-US" altLang="ko-KR" b="1" dirty="0">
                <a:solidFill>
                  <a:srgbClr val="0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(</a:t>
            </a:r>
            <a:r>
              <a:rPr lang="en" altLang="ko-KR" b="1" dirty="0">
                <a:solidFill>
                  <a:srgbClr val="0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ASOS) </a:t>
            </a:r>
            <a:r>
              <a:rPr lang="ko-KR" altLang="en-US" b="1" dirty="0">
                <a:solidFill>
                  <a:srgbClr val="0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변수 설명</a:t>
            </a:r>
            <a:endParaRPr lang="en-US" altLang="ko-KR" b="1" dirty="0">
              <a:solidFill>
                <a:srgbClr val="000000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endParaRPr lang="ko-KR" altLang="en-US" b="1" dirty="0">
              <a:solidFill>
                <a:srgbClr val="000000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합계 일조시간 </a:t>
            </a:r>
            <a:r>
              <a:rPr lang="en-US" altLang="ko-KR" dirty="0">
                <a:solidFill>
                  <a:srgbClr val="0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: </a:t>
            </a:r>
            <a:r>
              <a:rPr lang="ko-KR" altLang="en-US" dirty="0">
                <a:solidFill>
                  <a:srgbClr val="0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태양 광선이 구름이나 안개로 가려지지 않고 땅 위를 비친 시간</a:t>
            </a:r>
            <a:endParaRPr lang="ko-KR" altLang="en-US" b="0" i="0" dirty="0">
              <a:solidFill>
                <a:srgbClr val="000000"/>
              </a:solidFill>
              <a:effectLst/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7B50808-A8C5-F048-ABF8-9ADFE8F3A698}"/>
              </a:ext>
            </a:extLst>
          </p:cNvPr>
          <p:cNvSpPr/>
          <p:nvPr/>
        </p:nvSpPr>
        <p:spPr>
          <a:xfrm>
            <a:off x="678914" y="4082695"/>
            <a:ext cx="6096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b="1" dirty="0">
                <a:solidFill>
                  <a:srgbClr val="0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대기오염 최종확정자료</a:t>
            </a:r>
            <a:endParaRPr lang="en-US" altLang="ko-KR" b="1" dirty="0">
              <a:solidFill>
                <a:srgbClr val="000000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endParaRPr lang="ko-KR" altLang="en-US" b="1" dirty="0">
              <a:solidFill>
                <a:srgbClr val="000000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R" dirty="0">
                <a:solidFill>
                  <a:srgbClr val="0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SO2 : </a:t>
            </a:r>
            <a:r>
              <a:rPr lang="ko-KR" altLang="en-US" dirty="0">
                <a:solidFill>
                  <a:srgbClr val="0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아황산가스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R" dirty="0">
                <a:solidFill>
                  <a:srgbClr val="0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CO : </a:t>
            </a:r>
            <a:r>
              <a:rPr lang="ko-KR" altLang="en-US" dirty="0">
                <a:solidFill>
                  <a:srgbClr val="0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일산화탄소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R" dirty="0">
                <a:solidFill>
                  <a:srgbClr val="0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O3 : </a:t>
            </a:r>
            <a:r>
              <a:rPr lang="ko-KR" altLang="en-US" dirty="0">
                <a:solidFill>
                  <a:srgbClr val="0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오존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R" dirty="0">
                <a:solidFill>
                  <a:srgbClr val="0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NO2 : </a:t>
            </a:r>
            <a:r>
              <a:rPr lang="ko-KR" altLang="en-US" dirty="0">
                <a:solidFill>
                  <a:srgbClr val="0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이산화질소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R" dirty="0">
                <a:solidFill>
                  <a:srgbClr val="0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PM10 : </a:t>
            </a:r>
            <a:r>
              <a:rPr lang="ko-KR" altLang="en-US" dirty="0">
                <a:solidFill>
                  <a:srgbClr val="0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미세먼지</a:t>
            </a:r>
            <a:endParaRPr lang="ko-KR" altLang="en-US" b="0" i="0" dirty="0">
              <a:solidFill>
                <a:srgbClr val="000000"/>
              </a:solidFill>
              <a:effectLst/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94255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731622" y="1012666"/>
            <a:ext cx="26805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atin typeface="NanumSquareOTF ExtraBold" panose="020B0600000101010101" pitchFamily="34" charset="-127"/>
                <a:ea typeface="NanumSquareOTF ExtraBold" panose="020B0600000101010101" pitchFamily="34" charset="-127"/>
              </a:rPr>
              <a:t>1)</a:t>
            </a:r>
            <a:r>
              <a:rPr lang="ko-KR" altLang="en-US" sz="2400" b="1" dirty="0">
                <a:latin typeface="NanumSquareOTF ExtraBold" panose="020B0600000101010101" pitchFamily="34" charset="-127"/>
                <a:ea typeface="NanumSquareOTF ExtraBold" panose="020B0600000101010101" pitchFamily="34" charset="-127"/>
              </a:rPr>
              <a:t> 대기 오염 데이터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3C5906C-CD2F-8B4E-911D-44F03ED7C552}"/>
              </a:ext>
            </a:extLst>
          </p:cNvPr>
          <p:cNvSpPr/>
          <p:nvPr/>
        </p:nvSpPr>
        <p:spPr>
          <a:xfrm>
            <a:off x="0" y="-12758"/>
            <a:ext cx="12192000" cy="7652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367F31-CF98-1346-9101-8FECE7F91A13}"/>
              </a:ext>
            </a:extLst>
          </p:cNvPr>
          <p:cNvSpPr txBox="1"/>
          <p:nvPr/>
        </p:nvSpPr>
        <p:spPr>
          <a:xfrm>
            <a:off x="0" y="41796"/>
            <a:ext cx="4079776" cy="707886"/>
          </a:xfrm>
          <a:prstGeom prst="rect">
            <a:avLst/>
          </a:prstGeom>
          <a:noFill/>
          <a:effectLst>
            <a:outerShdw dist="38100" dir="4440000" algn="ctr" rotWithShape="0">
              <a:schemeClr val="accent2">
                <a:lumMod val="75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 03. </a:t>
            </a:r>
            <a:r>
              <a:rPr lang="ko-KR" altLang="en-US" sz="4000" b="1" dirty="0">
                <a:solidFill>
                  <a:schemeClr val="bg1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데이터 가공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1E773A-DE02-C54D-AD51-F1E31B89B8BC}"/>
              </a:ext>
            </a:extLst>
          </p:cNvPr>
          <p:cNvSpPr txBox="1"/>
          <p:nvPr/>
        </p:nvSpPr>
        <p:spPr>
          <a:xfrm>
            <a:off x="1979684" y="5445224"/>
            <a:ext cx="8232631" cy="8174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2013</a:t>
            </a:r>
            <a:r>
              <a:rPr lang="ko-KR" altLang="en-US" sz="20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년 데이터 중</a:t>
            </a:r>
            <a:r>
              <a:rPr lang="en-US" altLang="ko-KR" sz="20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ko-KR" altLang="en-US" sz="2000" dirty="0" err="1">
                <a:latin typeface="NanumSquareOTF" panose="020B0600000101010101" pitchFamily="34" charset="-127"/>
                <a:ea typeface="NanumSquareOTF" panose="020B0600000101010101" pitchFamily="34" charset="-127"/>
              </a:rPr>
              <a:t>이상데이터</a:t>
            </a:r>
            <a:r>
              <a:rPr lang="ko-KR" altLang="en-US" sz="20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 sz="20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-999</a:t>
            </a:r>
            <a:r>
              <a:rPr lang="ko-KR" altLang="en-US" sz="20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값이 존재</a:t>
            </a:r>
            <a:endParaRPr lang="en-US" altLang="ko-KR" sz="2000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→ 측정되지 않은 것으로 추측</a:t>
            </a:r>
            <a:r>
              <a:rPr lang="en-US" altLang="ko-KR" sz="2000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,</a:t>
            </a:r>
            <a:r>
              <a:rPr lang="ko-KR" altLang="en-US" sz="2000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 sz="2000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0</a:t>
            </a:r>
            <a:r>
              <a:rPr lang="ko-KR" altLang="en-US" sz="2000" b="1" dirty="0" err="1">
                <a:latin typeface="NanumSquareOTF" panose="020B0600000101010101" pitchFamily="34" charset="-127"/>
                <a:ea typeface="NanumSquareOTF" panose="020B0600000101010101" pitchFamily="34" charset="-127"/>
              </a:rPr>
              <a:t>으로</a:t>
            </a:r>
            <a:r>
              <a:rPr lang="ko-KR" altLang="en-US" sz="2000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변경</a:t>
            </a:r>
            <a:endParaRPr lang="en-US" altLang="ko-KR" sz="2000" b="1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65FA19ED-AE7F-664F-B97F-85873F6082AA}"/>
              </a:ext>
            </a:extLst>
          </p:cNvPr>
          <p:cNvGrpSpPr/>
          <p:nvPr/>
        </p:nvGrpSpPr>
        <p:grpSpPr>
          <a:xfrm>
            <a:off x="623392" y="1604964"/>
            <a:ext cx="10945216" cy="3518887"/>
            <a:chOff x="551384" y="1604964"/>
            <a:chExt cx="10945216" cy="3518887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90EA4188-7E5D-E84D-84D0-00F8BB13F5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1384" y="1604964"/>
              <a:ext cx="5920011" cy="3518887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6E68AA88-1B4B-B041-A854-F4D12F5233D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58360" y="1604964"/>
              <a:ext cx="4638240" cy="3518887"/>
            </a:xfrm>
            <a:prstGeom prst="rect">
              <a:avLst/>
            </a:prstGeom>
          </p:spPr>
        </p:pic>
        <p:sp>
          <p:nvSpPr>
            <p:cNvPr id="11" name="오른쪽 화살표[R] 10">
              <a:extLst>
                <a:ext uri="{FF2B5EF4-FFF2-40B4-BE49-F238E27FC236}">
                  <a16:creationId xmlns:a16="http://schemas.microsoft.com/office/drawing/2014/main" id="{7BC764EE-C1CD-0943-8AD1-B81DA74F350D}"/>
                </a:ext>
              </a:extLst>
            </p:cNvPr>
            <p:cNvSpPr/>
            <p:nvPr/>
          </p:nvSpPr>
          <p:spPr>
            <a:xfrm>
              <a:off x="6384032" y="2824347"/>
              <a:ext cx="461386" cy="1080120"/>
            </a:xfrm>
            <a:prstGeom prst="rightArrow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NanumSquareOTF Bold" panose="020B0600000101010101" pitchFamily="34" charset="-127"/>
                <a:ea typeface="NanumSquareOTF Bold" panose="020B0600000101010101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630589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731622" y="1012666"/>
            <a:ext cx="26805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atin typeface="NanumSquareOTF ExtraBold" panose="020B0600000101010101" pitchFamily="34" charset="-127"/>
                <a:ea typeface="NanumSquareOTF ExtraBold" panose="020B0600000101010101" pitchFamily="34" charset="-127"/>
              </a:rPr>
              <a:t>1)</a:t>
            </a:r>
            <a:r>
              <a:rPr lang="ko-KR" altLang="en-US" sz="2400" b="1" dirty="0">
                <a:latin typeface="NanumSquareOTF ExtraBold" panose="020B0600000101010101" pitchFamily="34" charset="-127"/>
                <a:ea typeface="NanumSquareOTF ExtraBold" panose="020B0600000101010101" pitchFamily="34" charset="-127"/>
              </a:rPr>
              <a:t> 대기 오염 데이터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3C5906C-CD2F-8B4E-911D-44F03ED7C552}"/>
              </a:ext>
            </a:extLst>
          </p:cNvPr>
          <p:cNvSpPr/>
          <p:nvPr/>
        </p:nvSpPr>
        <p:spPr>
          <a:xfrm>
            <a:off x="0" y="-12758"/>
            <a:ext cx="12192000" cy="7652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367F31-CF98-1346-9101-8FECE7F91A13}"/>
              </a:ext>
            </a:extLst>
          </p:cNvPr>
          <p:cNvSpPr txBox="1"/>
          <p:nvPr/>
        </p:nvSpPr>
        <p:spPr>
          <a:xfrm>
            <a:off x="0" y="41796"/>
            <a:ext cx="4079776" cy="707886"/>
          </a:xfrm>
          <a:prstGeom prst="rect">
            <a:avLst/>
          </a:prstGeom>
          <a:noFill/>
          <a:effectLst>
            <a:outerShdw dist="38100" dir="4440000" algn="ctr" rotWithShape="0">
              <a:schemeClr val="accent2">
                <a:lumMod val="75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 03. </a:t>
            </a:r>
            <a:r>
              <a:rPr lang="ko-KR" altLang="en-US" sz="4000" b="1" dirty="0">
                <a:solidFill>
                  <a:schemeClr val="bg1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데이터 가공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1E773A-DE02-C54D-AD51-F1E31B89B8BC}"/>
              </a:ext>
            </a:extLst>
          </p:cNvPr>
          <p:cNvSpPr txBox="1"/>
          <p:nvPr/>
        </p:nvSpPr>
        <p:spPr>
          <a:xfrm>
            <a:off x="1979684" y="5445224"/>
            <a:ext cx="8232631" cy="8174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2013</a:t>
            </a:r>
            <a:r>
              <a:rPr lang="ko-KR" altLang="en-US" sz="20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년 </a:t>
            </a:r>
            <a:r>
              <a:rPr lang="en-US" altLang="ko-KR" sz="20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~</a:t>
            </a:r>
            <a:r>
              <a:rPr lang="ko-KR" altLang="en-US" sz="20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 sz="20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2014</a:t>
            </a:r>
            <a:r>
              <a:rPr lang="ko-KR" altLang="en-US" sz="20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년에는 </a:t>
            </a:r>
            <a:r>
              <a:rPr lang="en-US" altLang="ko-KR" sz="20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PM2.5(</a:t>
            </a:r>
            <a:r>
              <a:rPr lang="ko-KR" altLang="en-US" sz="2000" dirty="0" err="1">
                <a:latin typeface="NanumSquareOTF" panose="020B0600000101010101" pitchFamily="34" charset="-127"/>
                <a:ea typeface="NanumSquareOTF" panose="020B0600000101010101" pitchFamily="34" charset="-127"/>
              </a:rPr>
              <a:t>초미세먼지</a:t>
            </a:r>
            <a:r>
              <a:rPr lang="en-US" altLang="ko-KR" sz="20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)</a:t>
            </a:r>
            <a:r>
              <a:rPr lang="ko-KR" altLang="en-US" sz="2000" dirty="0" err="1">
                <a:latin typeface="NanumSquareOTF" panose="020B0600000101010101" pitchFamily="34" charset="-127"/>
                <a:ea typeface="NanumSquareOTF" panose="020B0600000101010101" pitchFamily="34" charset="-127"/>
              </a:rPr>
              <a:t>를</a:t>
            </a:r>
            <a:r>
              <a:rPr lang="ko-KR" altLang="en-US" sz="20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측정하지 않음 </a:t>
            </a:r>
            <a:endParaRPr lang="en-US" altLang="ko-KR" sz="2000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→ </a:t>
            </a:r>
            <a:r>
              <a:rPr lang="en-US" altLang="ko-KR" sz="2000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2015</a:t>
            </a:r>
            <a:r>
              <a:rPr lang="ko-KR" altLang="en-US" sz="2000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년</a:t>
            </a:r>
            <a:r>
              <a:rPr lang="en-US" altLang="ko-KR" sz="2000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~2018</a:t>
            </a:r>
            <a:r>
              <a:rPr lang="ko-KR" altLang="en-US" sz="2000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년 데이터의 월과 일 기준 평균값으로 처리</a:t>
            </a:r>
            <a:endParaRPr lang="en-US" altLang="ko-KR" sz="2000" b="1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728E88C1-3050-A148-B0D5-C1022BA3BD8C}"/>
              </a:ext>
            </a:extLst>
          </p:cNvPr>
          <p:cNvGrpSpPr/>
          <p:nvPr/>
        </p:nvGrpSpPr>
        <p:grpSpPr>
          <a:xfrm>
            <a:off x="645917" y="1474331"/>
            <a:ext cx="10900166" cy="3569196"/>
            <a:chOff x="551384" y="1474331"/>
            <a:chExt cx="10900166" cy="3569196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63524B79-57C5-7741-892D-73FD5BB5A968}"/>
                </a:ext>
              </a:extLst>
            </p:cNvPr>
            <p:cNvGrpSpPr/>
            <p:nvPr/>
          </p:nvGrpSpPr>
          <p:grpSpPr>
            <a:xfrm>
              <a:off x="551384" y="1474331"/>
              <a:ext cx="6476008" cy="3569196"/>
              <a:chOff x="2020069" y="2298700"/>
              <a:chExt cx="8191500" cy="4514676"/>
            </a:xfrm>
          </p:grpSpPr>
          <p:pic>
            <p:nvPicPr>
              <p:cNvPr id="2" name="그림 1">
                <a:extLst>
                  <a:ext uri="{FF2B5EF4-FFF2-40B4-BE49-F238E27FC236}">
                    <a16:creationId xmlns:a16="http://schemas.microsoft.com/office/drawing/2014/main" id="{85E23E93-873B-3F44-9627-9FBFE16079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20069" y="2298700"/>
                <a:ext cx="8191500" cy="2260600"/>
              </a:xfrm>
              <a:prstGeom prst="rect">
                <a:avLst/>
              </a:prstGeom>
            </p:spPr>
          </p:pic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5C07DC80-4F2B-B64D-BD59-445890D5ED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20069" y="4578176"/>
                <a:ext cx="8191500" cy="2235200"/>
              </a:xfrm>
              <a:prstGeom prst="rect">
                <a:avLst/>
              </a:prstGeom>
            </p:spPr>
          </p:pic>
        </p:grp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A023E526-2F99-4447-9B5B-9CF714B73B6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488778" y="1547042"/>
              <a:ext cx="3962772" cy="3423774"/>
            </a:xfrm>
            <a:prstGeom prst="rect">
              <a:avLst/>
            </a:prstGeom>
          </p:spPr>
        </p:pic>
        <p:sp>
          <p:nvSpPr>
            <p:cNvPr id="9" name="오른쪽 화살표[R] 8">
              <a:extLst>
                <a:ext uri="{FF2B5EF4-FFF2-40B4-BE49-F238E27FC236}">
                  <a16:creationId xmlns:a16="http://schemas.microsoft.com/office/drawing/2014/main" id="{3B3EC235-500C-284F-B71B-0E58EE51D6F6}"/>
                </a:ext>
              </a:extLst>
            </p:cNvPr>
            <p:cNvSpPr/>
            <p:nvPr/>
          </p:nvSpPr>
          <p:spPr>
            <a:xfrm>
              <a:off x="7027392" y="2718869"/>
              <a:ext cx="461386" cy="1080120"/>
            </a:xfrm>
            <a:prstGeom prst="rightArrow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latin typeface="NanumSquareOTF Bold" panose="020B0600000101010101" pitchFamily="34" charset="-127"/>
                <a:ea typeface="NanumSquareOTF Bold" panose="020B0600000101010101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337100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5099</TotalTime>
  <Words>1143</Words>
  <Application>Microsoft Macintosh PowerPoint</Application>
  <PresentationFormat>와이드스크린</PresentationFormat>
  <Paragraphs>231</Paragraphs>
  <Slides>33</Slides>
  <Notes>32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38" baseType="lpstr">
      <vt:lpstr>NanumSquareOTF</vt:lpstr>
      <vt:lpstr>NanumSquareOTF Bold</vt:lpstr>
      <vt:lpstr>NanumSquareOTF ExtraBold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userpc</dc:creator>
  <cp:lastModifiedBy>Dayoung Jung</cp:lastModifiedBy>
  <cp:revision>123</cp:revision>
  <cp:lastPrinted>2020-03-20T05:50:07Z</cp:lastPrinted>
  <dcterms:created xsi:type="dcterms:W3CDTF">2017-06-30T01:55:32Z</dcterms:created>
  <dcterms:modified xsi:type="dcterms:W3CDTF">2020-03-20T05:50:18Z</dcterms:modified>
</cp:coreProperties>
</file>